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2"/>
  </p:notesMasterIdLst>
  <p:sldIdLst>
    <p:sldId id="256" r:id="rId2"/>
    <p:sldId id="257" r:id="rId3"/>
    <p:sldId id="363" r:id="rId4"/>
    <p:sldId id="291" r:id="rId5"/>
    <p:sldId id="292" r:id="rId6"/>
    <p:sldId id="293" r:id="rId7"/>
    <p:sldId id="297" r:id="rId8"/>
    <p:sldId id="299" r:id="rId9"/>
    <p:sldId id="301" r:id="rId10"/>
    <p:sldId id="300" r:id="rId11"/>
    <p:sldId id="302" r:id="rId12"/>
    <p:sldId id="304" r:id="rId13"/>
    <p:sldId id="347" r:id="rId14"/>
    <p:sldId id="305" r:id="rId15"/>
    <p:sldId id="364" r:id="rId16"/>
    <p:sldId id="306" r:id="rId17"/>
    <p:sldId id="307" r:id="rId18"/>
    <p:sldId id="308" r:id="rId19"/>
    <p:sldId id="309" r:id="rId20"/>
    <p:sldId id="354" r:id="rId21"/>
    <p:sldId id="366" r:id="rId22"/>
    <p:sldId id="353" r:id="rId23"/>
    <p:sldId id="350" r:id="rId24"/>
    <p:sldId id="349" r:id="rId25"/>
    <p:sldId id="355" r:id="rId26"/>
    <p:sldId id="428" r:id="rId27"/>
    <p:sldId id="356" r:id="rId28"/>
    <p:sldId id="365" r:id="rId29"/>
    <p:sldId id="348" r:id="rId30"/>
    <p:sldId id="360" r:id="rId31"/>
    <p:sldId id="326" r:id="rId32"/>
    <p:sldId id="327" r:id="rId33"/>
    <p:sldId id="328" r:id="rId34"/>
    <p:sldId id="329" r:id="rId35"/>
    <p:sldId id="352" r:id="rId36"/>
    <p:sldId id="330" r:id="rId37"/>
    <p:sldId id="332" r:id="rId38"/>
    <p:sldId id="333" r:id="rId39"/>
    <p:sldId id="335" r:id="rId40"/>
    <p:sldId id="334" r:id="rId41"/>
    <p:sldId id="336" r:id="rId42"/>
    <p:sldId id="425" r:id="rId43"/>
    <p:sldId id="337" r:id="rId44"/>
    <p:sldId id="346" r:id="rId45"/>
    <p:sldId id="367" r:id="rId46"/>
    <p:sldId id="324" r:id="rId47"/>
    <p:sldId id="342" r:id="rId48"/>
    <p:sldId id="368" r:id="rId49"/>
    <p:sldId id="373" r:id="rId50"/>
    <p:sldId id="370" r:id="rId51"/>
    <p:sldId id="361" r:id="rId52"/>
    <p:sldId id="372" r:id="rId53"/>
    <p:sldId id="374" r:id="rId54"/>
    <p:sldId id="375" r:id="rId55"/>
    <p:sldId id="376" r:id="rId56"/>
    <p:sldId id="378" r:id="rId57"/>
    <p:sldId id="379" r:id="rId58"/>
    <p:sldId id="377" r:id="rId59"/>
    <p:sldId id="380" r:id="rId60"/>
    <p:sldId id="381" r:id="rId61"/>
    <p:sldId id="389" r:id="rId62"/>
    <p:sldId id="382" r:id="rId63"/>
    <p:sldId id="384" r:id="rId64"/>
    <p:sldId id="383" r:id="rId65"/>
    <p:sldId id="385" r:id="rId66"/>
    <p:sldId id="387" r:id="rId67"/>
    <p:sldId id="388" r:id="rId68"/>
    <p:sldId id="391" r:id="rId69"/>
    <p:sldId id="392" r:id="rId70"/>
    <p:sldId id="394" r:id="rId71"/>
    <p:sldId id="395" r:id="rId72"/>
    <p:sldId id="398" r:id="rId73"/>
    <p:sldId id="397" r:id="rId74"/>
    <p:sldId id="396" r:id="rId75"/>
    <p:sldId id="400" r:id="rId76"/>
    <p:sldId id="399" r:id="rId77"/>
    <p:sldId id="401" r:id="rId78"/>
    <p:sldId id="402" r:id="rId79"/>
    <p:sldId id="406" r:id="rId80"/>
    <p:sldId id="407" r:id="rId81"/>
    <p:sldId id="408" r:id="rId82"/>
    <p:sldId id="403" r:id="rId83"/>
    <p:sldId id="409" r:id="rId84"/>
    <p:sldId id="404" r:id="rId85"/>
    <p:sldId id="410" r:id="rId86"/>
    <p:sldId id="412" r:id="rId87"/>
    <p:sldId id="411" r:id="rId88"/>
    <p:sldId id="386" r:id="rId89"/>
    <p:sldId id="413" r:id="rId90"/>
    <p:sldId id="414" r:id="rId91"/>
    <p:sldId id="415" r:id="rId92"/>
    <p:sldId id="421" r:id="rId93"/>
    <p:sldId id="416" r:id="rId94"/>
    <p:sldId id="422" r:id="rId95"/>
    <p:sldId id="417" r:id="rId96"/>
    <p:sldId id="423" r:id="rId97"/>
    <p:sldId id="424" r:id="rId98"/>
    <p:sldId id="418" r:id="rId99"/>
    <p:sldId id="419" r:id="rId100"/>
    <p:sldId id="420" r:id="rId101"/>
    <p:sldId id="427" r:id="rId102"/>
    <p:sldId id="426" r:id="rId103"/>
    <p:sldId id="429" r:id="rId104"/>
    <p:sldId id="430" r:id="rId105"/>
    <p:sldId id="431" r:id="rId106"/>
    <p:sldId id="290" r:id="rId107"/>
    <p:sldId id="357" r:id="rId108"/>
    <p:sldId id="358" r:id="rId109"/>
    <p:sldId id="371" r:id="rId110"/>
    <p:sldId id="312" r:id="rId111"/>
    <p:sldId id="313" r:id="rId112"/>
    <p:sldId id="314" r:id="rId113"/>
    <p:sldId id="315" r:id="rId114"/>
    <p:sldId id="318" r:id="rId115"/>
    <p:sldId id="319" r:id="rId116"/>
    <p:sldId id="320" r:id="rId117"/>
    <p:sldId id="322" r:id="rId118"/>
    <p:sldId id="323" r:id="rId119"/>
    <p:sldId id="321" r:id="rId120"/>
    <p:sldId id="331"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3518B22-8E2C-47B8-B761-A0F9B42EF81B}">
          <p14:sldIdLst>
            <p14:sldId id="256"/>
            <p14:sldId id="257"/>
          </p14:sldIdLst>
        </p14:section>
        <p14:section name="Intro" id="{FA6BDFA7-4C39-4C13-A0EA-795FC18577CE}">
          <p14:sldIdLst>
            <p14:sldId id="363"/>
            <p14:sldId id="291"/>
            <p14:sldId id="292"/>
            <p14:sldId id="293"/>
            <p14:sldId id="297"/>
            <p14:sldId id="299"/>
            <p14:sldId id="301"/>
            <p14:sldId id="300"/>
            <p14:sldId id="302"/>
            <p14:sldId id="304"/>
            <p14:sldId id="347"/>
            <p14:sldId id="305"/>
          </p14:sldIdLst>
        </p14:section>
        <p14:section name="Habitat Intelligents" id="{2A7C2A90-FE45-4672-8770-8BF2FF094864}">
          <p14:sldIdLst>
            <p14:sldId id="364"/>
            <p14:sldId id="306"/>
            <p14:sldId id="307"/>
            <p14:sldId id="308"/>
            <p14:sldId id="309"/>
            <p14:sldId id="354"/>
          </p14:sldIdLst>
        </p14:section>
        <p14:section name="Reconnaissance Activités" id="{73333F83-F06C-432E-8888-F789480214E1}">
          <p14:sldIdLst>
            <p14:sldId id="366"/>
            <p14:sldId id="353"/>
            <p14:sldId id="350"/>
            <p14:sldId id="349"/>
            <p14:sldId id="355"/>
          </p14:sldIdLst>
        </p14:section>
        <p14:section name="Workbenches" id="{4C9B4494-7073-483B-A333-F63685765D55}">
          <p14:sldIdLst>
            <p14:sldId id="428"/>
            <p14:sldId id="356"/>
          </p14:sldIdLst>
        </p14:section>
        <p14:section name="Wearables" id="{EC2A6092-2716-459D-BF77-AA2905F0DCC5}">
          <p14:sldIdLst>
            <p14:sldId id="365"/>
            <p14:sldId id="348"/>
            <p14:sldId id="360"/>
            <p14:sldId id="326"/>
            <p14:sldId id="327"/>
            <p14:sldId id="328"/>
            <p14:sldId id="329"/>
            <p14:sldId id="352"/>
            <p14:sldId id="330"/>
            <p14:sldId id="332"/>
            <p14:sldId id="333"/>
            <p14:sldId id="335"/>
            <p14:sldId id="334"/>
            <p14:sldId id="336"/>
            <p14:sldId id="425"/>
            <p14:sldId id="337"/>
            <p14:sldId id="346"/>
          </p14:sldIdLst>
        </p14:section>
        <p14:section name="Bilan" id="{EBA286E7-2E68-41B6-B2F6-EBDE07CC213F}">
          <p14:sldIdLst>
            <p14:sldId id="367"/>
            <p14:sldId id="324"/>
            <p14:sldId id="342"/>
          </p14:sldIdLst>
        </p14:section>
        <p14:section name="Reco_Sols" id="{A1E98DA2-EE46-417D-92CF-752C92973BB1}">
          <p14:sldIdLst>
            <p14:sldId id="368"/>
            <p14:sldId id="373"/>
            <p14:sldId id="370"/>
            <p14:sldId id="361"/>
            <p14:sldId id="372"/>
            <p14:sldId id="374"/>
            <p14:sldId id="375"/>
            <p14:sldId id="376"/>
            <p14:sldId id="378"/>
            <p14:sldId id="379"/>
            <p14:sldId id="377"/>
            <p14:sldId id="380"/>
            <p14:sldId id="381"/>
            <p14:sldId id="389"/>
            <p14:sldId id="382"/>
            <p14:sldId id="384"/>
            <p14:sldId id="383"/>
          </p14:sldIdLst>
        </p14:section>
        <p14:section name="Archi" id="{EBFBA472-898D-43B1-A11C-509216A63B9E}">
          <p14:sldIdLst>
            <p14:sldId id="385"/>
            <p14:sldId id="387"/>
            <p14:sldId id="388"/>
            <p14:sldId id="391"/>
            <p14:sldId id="392"/>
            <p14:sldId id="394"/>
            <p14:sldId id="395"/>
            <p14:sldId id="398"/>
            <p14:sldId id="397"/>
            <p14:sldId id="396"/>
            <p14:sldId id="400"/>
            <p14:sldId id="399"/>
            <p14:sldId id="401"/>
            <p14:sldId id="402"/>
            <p14:sldId id="406"/>
            <p14:sldId id="407"/>
            <p14:sldId id="408"/>
            <p14:sldId id="403"/>
            <p14:sldId id="409"/>
            <p14:sldId id="404"/>
            <p14:sldId id="410"/>
            <p14:sldId id="412"/>
            <p14:sldId id="411"/>
          </p14:sldIdLst>
        </p14:section>
        <p14:section name="LE2ML" id="{3612E101-F3AC-4B82-9AC7-D24B9E9F5B3B}">
          <p14:sldIdLst>
            <p14:sldId id="386"/>
            <p14:sldId id="413"/>
            <p14:sldId id="414"/>
            <p14:sldId id="415"/>
            <p14:sldId id="421"/>
            <p14:sldId id="416"/>
            <p14:sldId id="422"/>
            <p14:sldId id="417"/>
            <p14:sldId id="423"/>
            <p14:sldId id="424"/>
            <p14:sldId id="418"/>
            <p14:sldId id="419"/>
            <p14:sldId id="420"/>
          </p14:sldIdLst>
        </p14:section>
        <p14:section name="Conclusion" id="{8A46AA21-66A4-4431-B6AB-5AF3BD13310B}">
          <p14:sldIdLst>
            <p14:sldId id="427"/>
            <p14:sldId id="426"/>
            <p14:sldId id="429"/>
            <p14:sldId id="430"/>
            <p14:sldId id="431"/>
            <p14:sldId id="290"/>
          </p14:sldIdLst>
        </p14:section>
        <p14:section name="Refs" id="{046A399D-B6F7-4FF0-9DDF-081695F21EAF}">
          <p14:sldIdLst>
            <p14:sldId id="357"/>
            <p14:sldId id="358"/>
            <p14:sldId id="371"/>
          </p14:sldIdLst>
        </p14:section>
        <p14:section name="hidden" id="{425651B4-374D-4309-830F-5B47A8712B91}">
          <p14:sldIdLst>
            <p14:sldId id="312"/>
            <p14:sldId id="313"/>
            <p14:sldId id="314"/>
            <p14:sldId id="315"/>
            <p14:sldId id="318"/>
            <p14:sldId id="319"/>
            <p14:sldId id="320"/>
            <p14:sldId id="322"/>
            <p14:sldId id="323"/>
            <p14:sldId id="321"/>
            <p14:sldId id="3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entin Thullier" initials="FT" lastIdx="2" clrIdx="0">
    <p:extLst>
      <p:ext uri="{19B8F6BF-5375-455C-9EA6-DF929625EA0E}">
        <p15:presenceInfo xmlns:p15="http://schemas.microsoft.com/office/powerpoint/2012/main" userId="Florentin Thull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1D1"/>
    <a:srgbClr val="FCFDFE"/>
    <a:srgbClr val="9694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5804" autoAdjust="0"/>
  </p:normalViewPr>
  <p:slideViewPr>
    <p:cSldViewPr snapToGrid="0">
      <p:cViewPr varScale="1">
        <p:scale>
          <a:sx n="73" d="100"/>
          <a:sy n="73" d="100"/>
        </p:scale>
        <p:origin x="1666" y="72"/>
      </p:cViewPr>
      <p:guideLst/>
    </p:cSldViewPr>
  </p:slideViewPr>
  <p:outlineViewPr>
    <p:cViewPr>
      <p:scale>
        <a:sx n="33" d="100"/>
        <a:sy n="33" d="100"/>
      </p:scale>
      <p:origin x="0" y="-432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Population mondiale</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885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Sheet1!$B$2:$B$6</c:f>
              <c:numCache>
                <c:formatCode>General</c:formatCode>
                <c:ptCount val="5"/>
                <c:pt idx="0">
                  <c:v>5.3</c:v>
                </c:pt>
                <c:pt idx="1">
                  <c:v>7.3</c:v>
                </c:pt>
                <c:pt idx="2">
                  <c:v>8.5</c:v>
                </c:pt>
                <c:pt idx="3">
                  <c:v>9.6999999999999993</c:v>
                </c:pt>
                <c:pt idx="4">
                  <c:v>11.2</c:v>
                </c:pt>
              </c:numCache>
            </c:numRef>
          </c:val>
          <c:extLst>
            <c:ext xmlns:c16="http://schemas.microsoft.com/office/drawing/2014/chart" uri="{C3380CC4-5D6E-409C-BE32-E72D297353CC}">
              <c16:uniqueId val="{00000000-B2CB-4AB2-8105-D1B20DC9BD99}"/>
            </c:ext>
          </c:extLst>
        </c:ser>
        <c:ser>
          <c:idx val="1"/>
          <c:order val="1"/>
          <c:tx>
            <c:strRef>
              <c:f>Sheet1!$C$1</c:f>
              <c:strCache>
                <c:ptCount val="1"/>
                <c:pt idx="0">
                  <c:v>Nombre de personnes &gt; 60ans</c:v>
                </c:pt>
              </c:strCache>
            </c:strRef>
          </c:tx>
          <c:spPr>
            <a:solidFill>
              <a:schemeClr val="dk1">
                <a:tint val="5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55000"/>
                  </a:schemeClr>
                </a:solidFill>
                <a:prstDash val="sysDot"/>
              </a:ln>
              <a:effectLst/>
            </c:spPr>
            <c:trendlineType val="exp"/>
            <c:dispRSqr val="0"/>
            <c:dispEq val="0"/>
          </c:trendline>
          <c:cat>
            <c:numRef>
              <c:f>Sheet1!$A$2:$A$6</c:f>
              <c:numCache>
                <c:formatCode>General</c:formatCode>
                <c:ptCount val="5"/>
                <c:pt idx="0">
                  <c:v>1990</c:v>
                </c:pt>
                <c:pt idx="1">
                  <c:v>2010</c:v>
                </c:pt>
                <c:pt idx="2">
                  <c:v>2030</c:v>
                </c:pt>
                <c:pt idx="3">
                  <c:v>2050</c:v>
                </c:pt>
                <c:pt idx="4">
                  <c:v>2100</c:v>
                </c:pt>
              </c:numCache>
            </c:numRef>
          </c:cat>
          <c:val>
            <c:numRef>
              <c:f>Sheet1!$C$2:$C$6</c:f>
              <c:numCache>
                <c:formatCode>General</c:formatCode>
                <c:ptCount val="5"/>
                <c:pt idx="1">
                  <c:v>1</c:v>
                </c:pt>
                <c:pt idx="2">
                  <c:v>1.4</c:v>
                </c:pt>
                <c:pt idx="3">
                  <c:v>2.1</c:v>
                </c:pt>
              </c:numCache>
            </c:numRef>
          </c:val>
          <c:extLst>
            <c:ext xmlns:c16="http://schemas.microsoft.com/office/drawing/2014/chart" uri="{C3380CC4-5D6E-409C-BE32-E72D297353CC}">
              <c16:uniqueId val="{00000000-C873-4295-9C00-CF0BB6BB57DB}"/>
            </c:ext>
          </c:extLst>
        </c:ser>
        <c:dLbls>
          <c:dLblPos val="outEnd"/>
          <c:showLegendKey val="0"/>
          <c:showVal val="1"/>
          <c:showCatName val="0"/>
          <c:showSerName val="0"/>
          <c:showPercent val="0"/>
          <c:showBubbleSize val="0"/>
        </c:dLbls>
        <c:gapWidth val="219"/>
        <c:overlap val="-27"/>
        <c:axId val="674185144"/>
        <c:axId val="674186456"/>
      </c:barChart>
      <c:catAx>
        <c:axId val="674185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6456"/>
        <c:crosses val="autoZero"/>
        <c:auto val="1"/>
        <c:lblAlgn val="ctr"/>
        <c:lblOffset val="100"/>
        <c:noMultiLvlLbl val="0"/>
      </c:catAx>
      <c:valAx>
        <c:axId val="67418645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sz="1050" dirty="0"/>
                  <a:t>(milliards)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185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348B9-D597-46C7-B62D-F46E77C42B75}" type="datetimeFigureOut">
              <a:rPr lang="en-US" smtClean="0"/>
              <a:t>3/28/2021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38C55-898F-43B2-BBEF-255DDB8A80A4}" type="slidenum">
              <a:rPr lang="en-US" smtClean="0"/>
              <a:t>‹#›</a:t>
            </a:fld>
            <a:endParaRPr lang="en-US"/>
          </a:p>
        </p:txBody>
      </p:sp>
    </p:spTree>
    <p:extLst>
      <p:ext uri="{BB962C8B-B14F-4D97-AF65-F5344CB8AC3E}">
        <p14:creationId xmlns:p14="http://schemas.microsoft.com/office/powerpoint/2010/main" val="124650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2030 </a:t>
            </a:r>
            <a:r>
              <a:rPr lang="en-US" dirty="0" err="1"/>
              <a:t>autant</a:t>
            </a:r>
            <a:r>
              <a:rPr lang="en-US" dirty="0"/>
              <a:t> de </a:t>
            </a:r>
            <a:r>
              <a:rPr lang="en-US" dirty="0" err="1"/>
              <a:t>personnes</a:t>
            </a:r>
            <a:r>
              <a:rPr lang="en-US" dirty="0"/>
              <a:t> plus que 60 </a:t>
            </a:r>
            <a:r>
              <a:rPr lang="en-US" dirty="0" err="1"/>
              <a:t>ans</a:t>
            </a:r>
            <a:r>
              <a:rPr lang="en-US" dirty="0"/>
              <a:t> que </a:t>
            </a:r>
            <a:r>
              <a:rPr lang="en-US" dirty="0" err="1"/>
              <a:t>d’habitant</a:t>
            </a:r>
            <a:r>
              <a:rPr lang="en-US" dirty="0"/>
              <a:t> </a:t>
            </a:r>
            <a:r>
              <a:rPr lang="en-US" dirty="0" err="1"/>
              <a:t>en</a:t>
            </a:r>
            <a:r>
              <a:rPr lang="en-US" dirty="0"/>
              <a:t> chine </a:t>
            </a:r>
            <a:r>
              <a:rPr lang="en-US" dirty="0" err="1"/>
              <a:t>aujourd’hui</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a:t>
            </a:fld>
            <a:endParaRPr lang="en-US"/>
          </a:p>
        </p:txBody>
      </p:sp>
    </p:spTree>
    <p:extLst>
      <p:ext uri="{BB962C8B-B14F-4D97-AF65-F5344CB8AC3E}">
        <p14:creationId xmlns:p14="http://schemas.microsoft.com/office/powerpoint/2010/main" val="408351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Unité</a:t>
            </a:r>
            <a:r>
              <a:rPr lang="en-US" dirty="0"/>
              <a:t> de gestion : </a:t>
            </a:r>
            <a:r>
              <a:rPr lang="en-US" dirty="0" err="1"/>
              <a:t>enregistrement</a:t>
            </a:r>
            <a:r>
              <a:rPr lang="en-US" dirty="0"/>
              <a:t> des </a:t>
            </a:r>
            <a:r>
              <a:rPr lang="en-US" dirty="0" err="1"/>
              <a:t>transducteurs</a:t>
            </a:r>
            <a:r>
              <a:rPr lang="en-US" dirty="0"/>
              <a:t> + recuperation du </a:t>
            </a:r>
            <a:r>
              <a:rPr lang="en-US" dirty="0" err="1"/>
              <a:t>pilote</a:t>
            </a:r>
            <a:r>
              <a:rPr lang="en-US" dirty="0"/>
              <a:t> et du </a:t>
            </a:r>
            <a:r>
              <a:rPr lang="en-US" dirty="0" err="1"/>
              <a:t>fichier</a:t>
            </a:r>
            <a:r>
              <a:rPr lang="en-US" dirty="0"/>
              <a:t> </a:t>
            </a:r>
            <a:r>
              <a:rPr lang="en-US" dirty="0" err="1"/>
              <a:t>d’instructions</a:t>
            </a:r>
            <a:r>
              <a:rPr lang="en-US" dirty="0"/>
              <a:t> pour </a:t>
            </a:r>
            <a:r>
              <a:rPr lang="en-US" dirty="0" err="1"/>
              <a:t>chaque</a:t>
            </a:r>
            <a:r>
              <a:rPr lang="en-US" dirty="0"/>
              <a:t> </a:t>
            </a:r>
            <a:r>
              <a:rPr lang="en-US" dirty="0" err="1"/>
              <a:t>transducteur</a:t>
            </a:r>
            <a:endParaRPr lang="en-US" dirty="0"/>
          </a:p>
          <a:p>
            <a:r>
              <a:rPr lang="en-US" dirty="0" err="1"/>
              <a:t>Nécéssaire</a:t>
            </a:r>
            <a:r>
              <a:rPr lang="en-US" dirty="0"/>
              <a:t> pour la mise </a:t>
            </a:r>
            <a:r>
              <a:rPr lang="en-US" dirty="0" err="1"/>
              <a:t>en</a:t>
            </a:r>
            <a:r>
              <a:rPr lang="en-US" dirty="0"/>
              <a:t> oeuvre de </a:t>
            </a:r>
            <a:r>
              <a:rPr lang="en-US" dirty="0" err="1"/>
              <a:t>l’architecture</a:t>
            </a:r>
            <a:r>
              <a:rPr lang="en-US" dirty="0"/>
              <a:t> et le </a:t>
            </a:r>
            <a:r>
              <a:rPr lang="en-US" dirty="0" err="1"/>
              <a:t>suivis</a:t>
            </a:r>
            <a:r>
              <a:rPr lang="en-US" dirty="0"/>
              <a:t> du </a:t>
            </a:r>
            <a:r>
              <a:rPr lang="en-US" dirty="0" err="1"/>
              <a:t>fonctionnement</a:t>
            </a:r>
            <a:r>
              <a:rPr lang="en-US" dirty="0"/>
              <a:t> du </a:t>
            </a:r>
            <a:r>
              <a:rPr lang="en-US" dirty="0" err="1"/>
              <a:t>capteur</a:t>
            </a:r>
            <a:r>
              <a:rPr lang="en-US" dirty="0"/>
              <a:t> (p. ex. </a:t>
            </a:r>
            <a:r>
              <a:rPr lang="en-US" dirty="0" err="1"/>
              <a:t>Alertes</a:t>
            </a:r>
            <a:r>
              <a:rPr lang="en-US" dirty="0"/>
              <a:t> </a:t>
            </a:r>
            <a:r>
              <a:rPr lang="en-US" dirty="0" err="1"/>
              <a:t>en</a:t>
            </a:r>
            <a:r>
              <a:rPr lang="en-US" dirty="0"/>
              <a:t> </a:t>
            </a:r>
            <a:r>
              <a:rPr lang="en-US" dirty="0" err="1"/>
              <a:t>cas</a:t>
            </a:r>
            <a:r>
              <a:rPr lang="en-US" dirty="0"/>
              <a:t> de </a:t>
            </a:r>
            <a:r>
              <a:rPr lang="en-US" dirty="0" err="1"/>
              <a:t>pannes</a:t>
            </a:r>
            <a:r>
              <a:rPr lang="en-US" dirty="0"/>
              <a:t>)</a:t>
            </a:r>
          </a:p>
        </p:txBody>
      </p:sp>
      <p:sp>
        <p:nvSpPr>
          <p:cNvPr id="4" name="Slide Number Placeholder 3"/>
          <p:cNvSpPr>
            <a:spLocks noGrp="1"/>
          </p:cNvSpPr>
          <p:nvPr>
            <p:ph type="sldNum" sz="quarter" idx="5"/>
          </p:nvPr>
        </p:nvSpPr>
        <p:spPr/>
        <p:txBody>
          <a:bodyPr/>
          <a:lstStyle/>
          <a:p>
            <a:fld id="{95B38C55-898F-43B2-BBEF-255DDB8A80A4}" type="slidenum">
              <a:rPr lang="en-US" smtClean="0"/>
              <a:t>20</a:t>
            </a:fld>
            <a:endParaRPr lang="en-US"/>
          </a:p>
        </p:txBody>
      </p:sp>
    </p:spTree>
    <p:extLst>
      <p:ext uri="{BB962C8B-B14F-4D97-AF65-F5344CB8AC3E}">
        <p14:creationId xmlns:p14="http://schemas.microsoft.com/office/powerpoint/2010/main" val="2816169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un ensemble </a:t>
            </a:r>
            <a:r>
              <a:rPr lang="en-US" sz="1800" b="0" i="0" u="none" strike="noStrike" baseline="0" dirty="0" err="1">
                <a:latin typeface="NimbusRomNo9L-Regu"/>
              </a:rPr>
              <a:t>d’étapes</a:t>
            </a:r>
            <a:r>
              <a:rPr lang="en-US" sz="1800" b="0" i="0" u="none" strike="noStrike" baseline="0" dirty="0">
                <a:latin typeface="NimbusRomNo9L-Regu"/>
              </a:rPr>
              <a:t> </a:t>
            </a:r>
            <a:r>
              <a:rPr lang="fr-FR" sz="1800" b="0" i="0" u="none" strike="noStrike" baseline="0" dirty="0">
                <a:latin typeface="NimbusRomNo9L-Regu"/>
              </a:rPr>
              <a:t>qu’il est possible de réaliser pour reconnaître des activités.</a:t>
            </a:r>
          </a:p>
          <a:p>
            <a:pPr algn="l"/>
            <a:endParaRPr lang="fr-FR" sz="1800" b="0" i="0" u="none" strike="noStrike" baseline="0" dirty="0">
              <a:latin typeface="NimbusRomNo9L-Regu"/>
            </a:endParaRPr>
          </a:p>
          <a:p>
            <a:pPr algn="l"/>
            <a:r>
              <a:rPr lang="fr-FR" dirty="0"/>
              <a:t>1/</a:t>
            </a:r>
          </a:p>
          <a:p>
            <a:pPr algn="l"/>
            <a:r>
              <a:rPr lang="fr-FR" dirty="0"/>
              <a:t>Améliorer la qualité des données récoltées en : </a:t>
            </a:r>
          </a:p>
          <a:p>
            <a:pPr algn="l"/>
            <a:r>
              <a:rPr lang="fr-FR" dirty="0"/>
              <a:t>  réduisant le bruit ;</a:t>
            </a:r>
          </a:p>
          <a:p>
            <a:pPr algn="l"/>
            <a:r>
              <a:rPr lang="fr-FR" dirty="0"/>
              <a:t>  filtrant les éléments nuisibles.</a:t>
            </a:r>
          </a:p>
          <a:p>
            <a:pPr algn="l"/>
            <a:endParaRPr lang="fr-FR" dirty="0"/>
          </a:p>
          <a:p>
            <a:pPr algn="l"/>
            <a:r>
              <a:rPr lang="fr-FR" dirty="0"/>
              <a:t>2/  d’obtenir de plus petits fragments de données en fonction :</a:t>
            </a:r>
          </a:p>
          <a:p>
            <a:pPr algn="l"/>
            <a:r>
              <a:rPr lang="fr-FR" dirty="0"/>
              <a:t>de la détection d’un changement significatif ;</a:t>
            </a:r>
          </a:p>
          <a:p>
            <a:pPr algn="l"/>
            <a:r>
              <a:rPr lang="fr-FR" dirty="0"/>
              <a:t>du temps.</a:t>
            </a:r>
          </a:p>
          <a:p>
            <a:pPr algn="l"/>
            <a:endParaRPr lang="fr-FR" dirty="0"/>
          </a:p>
          <a:p>
            <a:pPr algn="l"/>
            <a:r>
              <a:rPr lang="fr-FR" dirty="0"/>
              <a:t>3/  obtenir des propriétés discriminantes pour chaque fragment de données</a:t>
            </a:r>
          </a:p>
          <a:p>
            <a:pPr algn="l"/>
            <a:endParaRPr lang="fr-FR" dirty="0"/>
          </a:p>
          <a:p>
            <a:pPr algn="l"/>
            <a:r>
              <a:rPr lang="fr-FR" dirty="0"/>
              <a:t>4/ </a:t>
            </a:r>
          </a:p>
          <a:p>
            <a:pPr algn="l"/>
            <a:r>
              <a:rPr lang="fr-FR" dirty="0"/>
              <a:t>conserver les meilleures caractéristiques ;</a:t>
            </a:r>
          </a:p>
          <a:p>
            <a:pPr algn="l"/>
            <a:r>
              <a:rPr lang="fr-FR" dirty="0"/>
              <a:t>minimiser la perte d’information ;</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22</a:t>
            </a:fld>
            <a:endParaRPr lang="en-US"/>
          </a:p>
        </p:txBody>
      </p:sp>
    </p:spTree>
    <p:extLst>
      <p:ext uri="{BB962C8B-B14F-4D97-AF65-F5344CB8AC3E}">
        <p14:creationId xmlns:p14="http://schemas.microsoft.com/office/powerpoint/2010/main" val="4254862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Phase </a:t>
            </a:r>
            <a:r>
              <a:rPr lang="fr-FR" sz="1800" b="0" i="0" u="none" strike="noStrike" baseline="0" dirty="0">
                <a:latin typeface="NimbusRomNo9L-Regu"/>
              </a:rPr>
              <a:t>d’entraînement : consiste en la construction d’un modèle d’apprentissage</a:t>
            </a:r>
          </a:p>
          <a:p>
            <a:pPr algn="l"/>
            <a:r>
              <a:rPr lang="fr-FR" sz="1800" b="0" i="0" u="none" strike="noStrike" baseline="0" dirty="0">
                <a:latin typeface="NimbusRomNo9L-Regu"/>
              </a:rPr>
              <a:t>Phase de reconnaissance où, grâce au modèle produit, l’algorithme retourne les noms des classes</a:t>
            </a:r>
          </a:p>
          <a:p>
            <a:pPr algn="l"/>
            <a:r>
              <a:rPr lang="fr-FR" sz="1800" b="0" i="0" u="none" strike="noStrike" baseline="0" dirty="0">
                <a:latin typeface="NimbusRomNo9L-Regu"/>
              </a:rPr>
              <a:t>associées aux activités à reconnaître pour chacun des vecteurs de données.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23</a:t>
            </a:fld>
            <a:endParaRPr lang="en-US"/>
          </a:p>
        </p:txBody>
      </p:sp>
    </p:spTree>
    <p:extLst>
      <p:ext uri="{BB962C8B-B14F-4D97-AF65-F5344CB8AC3E}">
        <p14:creationId xmlns:p14="http://schemas.microsoft.com/office/powerpoint/2010/main" val="2504000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24</a:t>
            </a:fld>
            <a:endParaRPr lang="en-US"/>
          </a:p>
        </p:txBody>
      </p:sp>
    </p:spTree>
    <p:extLst>
      <p:ext uri="{BB962C8B-B14F-4D97-AF65-F5344CB8AC3E}">
        <p14:creationId xmlns:p14="http://schemas.microsoft.com/office/powerpoint/2010/main" val="240965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Au sein des habitats intelligents, ces outils ont principalement permis de proposer un</a:t>
            </a:r>
          </a:p>
          <a:p>
            <a:pPr algn="l"/>
            <a:r>
              <a:rPr lang="fr-FR" sz="1800" b="0" i="0" u="none" strike="noStrike" baseline="0" dirty="0">
                <a:latin typeface="NimbusRomNo9L-Regu"/>
              </a:rPr>
              <a:t>prototypage rapide des méthodes pour la reconnaissance d’activités ainsi qu’une meilleure</a:t>
            </a:r>
          </a:p>
          <a:p>
            <a:pPr algn="l"/>
            <a:r>
              <a:rPr lang="fr-FR" sz="1800" b="0" i="0" u="none" strike="noStrike" baseline="0" dirty="0">
                <a:latin typeface="NimbusRomNo9L-Regu"/>
              </a:rPr>
              <a:t>réutilisation des composants logiciels permettant de reproduire les protocoles expérimentaux</a:t>
            </a:r>
          </a:p>
          <a:p>
            <a:pPr algn="l"/>
            <a:endParaRPr lang="fr-FR" sz="1800" b="0" i="0" u="none" strike="noStrike" baseline="0" dirty="0">
              <a:latin typeface="NimbusRomNo9L-Regu"/>
            </a:endParaRPr>
          </a:p>
          <a:p>
            <a:pPr algn="l"/>
            <a:r>
              <a:rPr lang="fr-FR" sz="1800" b="0" i="0" u="none" strike="noStrike" baseline="0" dirty="0">
                <a:latin typeface="NimbusRomNo9L-Regu"/>
              </a:rPr>
              <a:t>Dans un contexte de recherche académique, ces ateliers sont l’intermédiaire entre le matériel (capteurs) et le logiciel</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25</a:t>
            </a:fld>
            <a:endParaRPr lang="en-US"/>
          </a:p>
        </p:txBody>
      </p:sp>
    </p:spTree>
    <p:extLst>
      <p:ext uri="{BB962C8B-B14F-4D97-AF65-F5344CB8AC3E}">
        <p14:creationId xmlns:p14="http://schemas.microsoft.com/office/powerpoint/2010/main" val="3903170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27</a:t>
            </a:fld>
            <a:endParaRPr lang="en-US"/>
          </a:p>
        </p:txBody>
      </p:sp>
    </p:spTree>
    <p:extLst>
      <p:ext uri="{BB962C8B-B14F-4D97-AF65-F5344CB8AC3E}">
        <p14:creationId xmlns:p14="http://schemas.microsoft.com/office/powerpoint/2010/main" val="398937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Les </a:t>
            </a:r>
            <a:r>
              <a:rPr lang="fr-FR" sz="1800" b="0" i="0" u="none" strike="noStrike" baseline="0" dirty="0" err="1">
                <a:latin typeface="NimbusRomNo9L-ReguItal"/>
              </a:rPr>
              <a:t>wearable</a:t>
            </a:r>
            <a:r>
              <a:rPr lang="fr-FR" sz="1800" b="0" i="0" u="none" strike="noStrike" baseline="0" dirty="0">
                <a:latin typeface="NimbusRomNo9L-ReguItal"/>
              </a:rPr>
              <a:t> </a:t>
            </a:r>
            <a:r>
              <a:rPr lang="fr-FR" sz="1800" b="0" i="0" u="none" strike="noStrike" baseline="0" dirty="0" err="1">
                <a:latin typeface="NimbusRomNo9L-ReguItal"/>
              </a:rPr>
              <a:t>devices</a:t>
            </a:r>
            <a:r>
              <a:rPr lang="fr-FR" sz="1800" b="0" i="0" u="none" strike="noStrike" baseline="0" dirty="0">
                <a:latin typeface="NimbusRomNo9L-ReguItal"/>
              </a:rPr>
              <a:t> </a:t>
            </a:r>
            <a:r>
              <a:rPr lang="fr-FR" sz="1800" b="0" i="0" u="none" strike="noStrike" baseline="0" dirty="0">
                <a:latin typeface="NimbusRomNo9L-Regu"/>
              </a:rPr>
              <a:t>sont une sorte d’objets connectés qui se caractérisent comme une technologie qui embarque des capteurs et qui est disposée directement sur le corps humain.</a:t>
            </a:r>
            <a:br>
              <a:rPr lang="fr-FR" sz="1800" b="0" i="0" u="none" strike="noStrike" baseline="0" dirty="0">
                <a:latin typeface="NimbusRomNo9L-Regu"/>
              </a:rPr>
            </a:br>
            <a:endParaRPr lang="fr-FR" sz="1800" b="0" i="0" u="none" strike="noStrike" baseline="0" dirty="0">
              <a:latin typeface="NimbusRomNo9L-Regu"/>
            </a:endParaRPr>
          </a:p>
          <a:p>
            <a:pPr algn="l"/>
            <a:r>
              <a:rPr lang="fr-FR" sz="1800" b="0" i="0" u="none" strike="noStrike" baseline="0" dirty="0">
                <a:latin typeface="NimbusRomNo9L-Regu"/>
              </a:rPr>
              <a:t>les dispositifs autonomes (</a:t>
            </a:r>
            <a:r>
              <a:rPr lang="fr-FR" sz="1800" b="0" i="0" u="none" strike="noStrike" baseline="0" dirty="0">
                <a:latin typeface="NimbusRomNo9L-ReguItal"/>
              </a:rPr>
              <a:t>p. ex. </a:t>
            </a:r>
            <a:r>
              <a:rPr lang="fr-FR" sz="1800" b="0" i="0" u="none" strike="noStrike" baseline="0" dirty="0">
                <a:latin typeface="NimbusRomNo9L-Regu"/>
              </a:rPr>
              <a:t>les moniteurs d’activités physiques) et les dispositifs de mesure (</a:t>
            </a:r>
            <a:r>
              <a:rPr lang="fr-FR" sz="1800" b="0" i="0" u="none" strike="noStrike" baseline="0" dirty="0">
                <a:latin typeface="NimbusRomNo9L-ReguItal"/>
              </a:rPr>
              <a:t>p. ex. </a:t>
            </a:r>
            <a:r>
              <a:rPr lang="fr-FR" sz="1800" b="0" i="0" u="none" strike="noStrike" baseline="0" dirty="0">
                <a:latin typeface="NimbusRomNo9L-Regu"/>
              </a:rPr>
              <a:t>un moniteur de fréquence cardiaque porté sur la poitrine). </a:t>
            </a:r>
          </a:p>
          <a:p>
            <a:pPr algn="l"/>
            <a:endParaRPr lang="fr-FR" sz="1800" b="0" i="0" u="none" strike="noStrike" baseline="0" dirty="0">
              <a:latin typeface="NimbusRomNo9L-Regu"/>
            </a:endParaRPr>
          </a:p>
          <a:p>
            <a:pPr algn="l"/>
            <a:r>
              <a:rPr lang="fr-FR" sz="1800" b="0" i="0" u="none" strike="noStrike" baseline="0" dirty="0">
                <a:latin typeface="NimbusRomNo9L-Regu"/>
              </a:rPr>
              <a:t>Les dispositifs autonomes permettent de réaliser différents traitements qui sont ensuite communiqués à d’autres appareils</a:t>
            </a:r>
          </a:p>
          <a:p>
            <a:pPr algn="l"/>
            <a:r>
              <a:rPr lang="fr-FR" sz="1800" b="0" i="0" u="none" strike="noStrike" baseline="0" dirty="0">
                <a:latin typeface="NimbusRomNo9L-Regu"/>
              </a:rPr>
              <a:t>Les dispositifs de mesure ont pour seul objectif de transférer les informations du capteur vers un </a:t>
            </a:r>
            <a:r>
              <a:rPr lang="en-US" sz="1800" b="0" i="0" u="none" strike="noStrike" baseline="0" dirty="0" err="1">
                <a:latin typeface="NimbusRomNo9L-Regu"/>
              </a:rPr>
              <a:t>autre</a:t>
            </a:r>
            <a:r>
              <a:rPr lang="en-US" sz="1800" b="0" i="0" u="none" strike="noStrike" baseline="0" dirty="0">
                <a:latin typeface="NimbusRomNo9L-Regu"/>
              </a:rPr>
              <a:t> </a:t>
            </a:r>
            <a:r>
              <a:rPr lang="en-US" sz="1800" b="0" i="0" u="none" strike="noStrike" baseline="0" dirty="0" err="1">
                <a:latin typeface="NimbusRomNo9L-Regu"/>
              </a:rPr>
              <a:t>appareil</a:t>
            </a:r>
            <a:r>
              <a:rPr lang="en-US" sz="1800" b="0" i="0" u="none" strike="noStrike" baseline="0" dirty="0">
                <a:latin typeface="NimbusRomNo9L-Regu"/>
              </a:rPr>
              <a:t> (</a:t>
            </a:r>
            <a:r>
              <a:rPr lang="en-US" sz="1800" b="0" i="0" u="none" strike="noStrike" baseline="0" dirty="0" err="1">
                <a:latin typeface="NimbusRomNo9L-Regu"/>
              </a:rPr>
              <a:t>comme</a:t>
            </a:r>
            <a:r>
              <a:rPr lang="en-US" sz="1800" b="0" i="0" u="none" strike="noStrike" baseline="0" dirty="0">
                <a:latin typeface="NimbusRomNo9L-Regu"/>
              </a:rPr>
              <a:t> un </a:t>
            </a:r>
            <a:r>
              <a:rPr lang="en-US" sz="1800" b="0" i="0" u="none" strike="noStrike" baseline="0" dirty="0" err="1">
                <a:latin typeface="NimbusRomNo9L-Regu"/>
              </a:rPr>
              <a:t>serveur</a:t>
            </a:r>
            <a:r>
              <a:rPr lang="en-US" sz="1800" b="0" i="0" u="none" strike="noStrike" baseline="0" dirty="0">
                <a:latin typeface="NimbusRomNo9L-Regu"/>
              </a:rPr>
              <a:t> par </a:t>
            </a:r>
            <a:r>
              <a:rPr lang="en-US" sz="1800" b="0" i="0" u="none" strike="noStrike" baseline="0" dirty="0" err="1">
                <a:latin typeface="NimbusRomNo9L-Regu"/>
              </a:rPr>
              <a:t>exemple</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28</a:t>
            </a:fld>
            <a:endParaRPr lang="en-US"/>
          </a:p>
        </p:txBody>
      </p:sp>
    </p:spTree>
    <p:extLst>
      <p:ext uri="{BB962C8B-B14F-4D97-AF65-F5344CB8AC3E}">
        <p14:creationId xmlns:p14="http://schemas.microsoft.com/office/powerpoint/2010/main" val="3128844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Photopléthysmographie</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PPG</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32</a:t>
            </a:fld>
            <a:endParaRPr lang="en-US"/>
          </a:p>
        </p:txBody>
      </p:sp>
    </p:spTree>
    <p:extLst>
      <p:ext uri="{BB962C8B-B14F-4D97-AF65-F5344CB8AC3E}">
        <p14:creationId xmlns:p14="http://schemas.microsoft.com/office/powerpoint/2010/main" val="324166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35</a:t>
            </a:fld>
            <a:endParaRPr lang="en-US"/>
          </a:p>
        </p:txBody>
      </p:sp>
    </p:spTree>
    <p:extLst>
      <p:ext uri="{BB962C8B-B14F-4D97-AF65-F5344CB8AC3E}">
        <p14:creationId xmlns:p14="http://schemas.microsoft.com/office/powerpoint/2010/main" val="3934103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36</a:t>
            </a:fld>
            <a:endParaRPr lang="en-US"/>
          </a:p>
        </p:txBody>
      </p:sp>
    </p:spTree>
    <p:extLst>
      <p:ext uri="{BB962C8B-B14F-4D97-AF65-F5344CB8AC3E}">
        <p14:creationId xmlns:p14="http://schemas.microsoft.com/office/powerpoint/2010/main" val="319347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err="1">
                <a:latin typeface="NimbusRomNo9L-Regu"/>
              </a:rPr>
              <a:t>IAm</a:t>
            </a:r>
            <a:r>
              <a:rPr lang="fr-FR" sz="1800" b="0" i="0" u="none" strike="noStrike" baseline="0" dirty="0">
                <a:latin typeface="NimbusRomNo9L-Regu"/>
              </a:rPr>
              <a:t> =&gt; une couche d’abstraction où l’informatique se retrouve au service de </a:t>
            </a:r>
            <a:r>
              <a:rPr lang="fr-FR" sz="1800" b="0" i="0" u="none" strike="noStrike" baseline="0" dirty="0" err="1">
                <a:latin typeface="NimbusRomNo9L-Regu"/>
              </a:rPr>
              <a:t>vla</a:t>
            </a:r>
            <a:r>
              <a:rPr lang="fr-FR" sz="1800" b="0" i="0" u="none" strike="noStrike" baseline="0" dirty="0">
                <a:latin typeface="NimbusRomNo9L-Regu"/>
              </a:rPr>
              <a:t> communication entre les objets et les personnes.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a:t>
            </a:fld>
            <a:endParaRPr lang="en-US"/>
          </a:p>
        </p:txBody>
      </p:sp>
    </p:spTree>
    <p:extLst>
      <p:ext uri="{BB962C8B-B14F-4D97-AF65-F5344CB8AC3E}">
        <p14:creationId xmlns:p14="http://schemas.microsoft.com/office/powerpoint/2010/main" val="2077436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baseline="0" dirty="0">
                <a:latin typeface="NimbusRomNo9L-Regu"/>
              </a:rPr>
              <a:t>Au niveau de la couche matérielle du modèle de </a:t>
            </a:r>
            <a:r>
              <a:rPr lang="en-US" sz="1200" b="0" i="0" u="none" strike="noStrike" baseline="0" dirty="0">
                <a:latin typeface="NimbusRomNo9L-Regu"/>
              </a:rPr>
              <a:t>communication reseau on </a:t>
            </a:r>
            <a:r>
              <a:rPr lang="en-US" sz="1200" b="0" i="0" u="none" strike="noStrike" baseline="0" dirty="0" err="1">
                <a:latin typeface="NimbusRomNo9L-Regu"/>
              </a:rPr>
              <a:t>retrouve</a:t>
            </a:r>
            <a:r>
              <a:rPr lang="en-US" sz="1200" b="0" i="0" u="none" strike="noStrike" baseline="0" dirty="0">
                <a:latin typeface="NimbusRomNo9L-Regu"/>
              </a:rPr>
              <a:t>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37</a:t>
            </a:fld>
            <a:endParaRPr lang="en-US"/>
          </a:p>
        </p:txBody>
      </p:sp>
    </p:spTree>
    <p:extLst>
      <p:ext uri="{BB962C8B-B14F-4D97-AF65-F5344CB8AC3E}">
        <p14:creationId xmlns:p14="http://schemas.microsoft.com/office/powerpoint/2010/main" val="2106260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39</a:t>
            </a:fld>
            <a:endParaRPr lang="en-US"/>
          </a:p>
        </p:txBody>
      </p:sp>
    </p:spTree>
    <p:extLst>
      <p:ext uri="{BB962C8B-B14F-4D97-AF65-F5344CB8AC3E}">
        <p14:creationId xmlns:p14="http://schemas.microsoft.com/office/powerpoint/2010/main" val="263556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latin typeface="NimbusRomNo9L-Regu"/>
              </a:rPr>
              <a:t>Au niveau de la couche haute du modèle de </a:t>
            </a:r>
            <a:r>
              <a:rPr lang="en-US" sz="1200" b="0" i="0" u="none" strike="noStrike" baseline="0" dirty="0">
                <a:latin typeface="NimbusRomNo9L-Regu"/>
              </a:rPr>
              <a:t>communication reseau on </a:t>
            </a:r>
            <a:r>
              <a:rPr lang="en-US" sz="1200" b="0" i="0" u="none" strike="noStrike" baseline="0" dirty="0" err="1">
                <a:latin typeface="NimbusRomNo9L-Regu"/>
              </a:rPr>
              <a:t>retrouve</a:t>
            </a:r>
            <a:r>
              <a:rPr lang="en-US" sz="1200" b="0" i="0" u="none" strike="noStrike" baseline="0" dirty="0">
                <a:latin typeface="NimbusRomNo9L-Regu"/>
              </a:rPr>
              <a:t>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40</a:t>
            </a:fld>
            <a:endParaRPr lang="en-US"/>
          </a:p>
        </p:txBody>
      </p:sp>
    </p:spTree>
    <p:extLst>
      <p:ext uri="{BB962C8B-B14F-4D97-AF65-F5344CB8AC3E}">
        <p14:creationId xmlns:p14="http://schemas.microsoft.com/office/powerpoint/2010/main" val="3282628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41</a:t>
            </a:fld>
            <a:endParaRPr lang="en-US"/>
          </a:p>
        </p:txBody>
      </p:sp>
    </p:spTree>
    <p:extLst>
      <p:ext uri="{BB962C8B-B14F-4D97-AF65-F5344CB8AC3E}">
        <p14:creationId xmlns:p14="http://schemas.microsoft.com/office/powerpoint/2010/main" val="3658261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42</a:t>
            </a:fld>
            <a:endParaRPr lang="en-US"/>
          </a:p>
        </p:txBody>
      </p:sp>
    </p:spTree>
    <p:extLst>
      <p:ext uri="{BB962C8B-B14F-4D97-AF65-F5344CB8AC3E}">
        <p14:creationId xmlns:p14="http://schemas.microsoft.com/office/powerpoint/2010/main" val="740037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a:t>
            </a:r>
            <a:r>
              <a:rPr lang="en-US" dirty="0" err="1"/>
              <a:t>aussi</a:t>
            </a:r>
            <a:r>
              <a:rPr lang="en-US" dirty="0"/>
              <a:t> SMTP</a:t>
            </a:r>
          </a:p>
        </p:txBody>
      </p:sp>
      <p:sp>
        <p:nvSpPr>
          <p:cNvPr id="4" name="Slide Number Placeholder 3"/>
          <p:cNvSpPr>
            <a:spLocks noGrp="1"/>
          </p:cNvSpPr>
          <p:nvPr>
            <p:ph type="sldNum" sz="quarter" idx="5"/>
          </p:nvPr>
        </p:nvSpPr>
        <p:spPr/>
        <p:txBody>
          <a:bodyPr/>
          <a:lstStyle/>
          <a:p>
            <a:fld id="{95B38C55-898F-43B2-BBEF-255DDB8A80A4}" type="slidenum">
              <a:rPr lang="en-US" smtClean="0"/>
              <a:t>43</a:t>
            </a:fld>
            <a:endParaRPr lang="en-US"/>
          </a:p>
        </p:txBody>
      </p:sp>
    </p:spTree>
    <p:extLst>
      <p:ext uri="{BB962C8B-B14F-4D97-AF65-F5344CB8AC3E}">
        <p14:creationId xmlns:p14="http://schemas.microsoft.com/office/powerpoint/2010/main" val="270455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PB#1 : </a:t>
            </a:r>
          </a:p>
          <a:p>
            <a:r>
              <a:rPr lang="fr-FR" dirty="0"/>
              <a:t>Quels sont les nouveaux apports, en matière d’intelligence, que les </a:t>
            </a:r>
            <a:r>
              <a:rPr lang="fr-FR" dirty="0" err="1"/>
              <a:t>wearable</a:t>
            </a:r>
            <a:r>
              <a:rPr lang="fr-FR" dirty="0"/>
              <a:t> </a:t>
            </a:r>
            <a:r>
              <a:rPr lang="fr-FR" dirty="0" err="1"/>
              <a:t>devices</a:t>
            </a:r>
            <a:r>
              <a:rPr lang="fr-FR" dirty="0"/>
              <a:t> vont permettre de proposer aux résidents des habitats intelligents afin d’améliorer l’assistance qui leur est requise ?</a:t>
            </a:r>
            <a:endParaRPr lang="en-US"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48</a:t>
            </a:fld>
            <a:endParaRPr lang="en-US"/>
          </a:p>
        </p:txBody>
      </p:sp>
    </p:spTree>
    <p:extLst>
      <p:ext uri="{BB962C8B-B14F-4D97-AF65-F5344CB8AC3E}">
        <p14:creationId xmlns:p14="http://schemas.microsoft.com/office/powerpoint/2010/main" val="204456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Pour des personnes en perte d’autonomie ou ayant des troubles moteurs, certains représentent des dangers ou causer de la peur</a:t>
            </a:r>
          </a:p>
          <a:p>
            <a:pPr algn="l"/>
            <a:endParaRPr lang="fr-FR" sz="1800" b="0" i="0" u="none" strike="noStrike" baseline="0" dirty="0">
              <a:latin typeface="NimbusRomNo9L-Regu"/>
            </a:endParaRPr>
          </a:p>
          <a:p>
            <a:pPr algn="l"/>
            <a:r>
              <a:rPr lang="en-US" sz="1800" b="0" i="0" u="none" strike="noStrike" baseline="0" dirty="0">
                <a:latin typeface="NimbusRomNo9L-Regu"/>
              </a:rPr>
              <a:t>Sols </a:t>
            </a:r>
            <a:r>
              <a:rPr lang="en-US" sz="1800" b="0" i="0" u="none" strike="noStrike" baseline="0" dirty="0" err="1">
                <a:latin typeface="NimbusRomNo9L-Regu"/>
              </a:rPr>
              <a:t>meubles</a:t>
            </a:r>
            <a:r>
              <a:rPr lang="en-US" sz="1800" b="0" i="0" u="none" strike="noStrike" baseline="0" dirty="0">
                <a:latin typeface="NimbusRomNo9L-Regu"/>
              </a:rPr>
              <a:t> </a:t>
            </a:r>
            <a:r>
              <a:rPr lang="en-US" sz="1800" b="0" i="0" u="none" strike="noStrike" baseline="0" dirty="0" err="1">
                <a:latin typeface="NimbusRomNo9L-Regu"/>
              </a:rPr>
              <a:t>ou</a:t>
            </a:r>
            <a:r>
              <a:rPr lang="en-US" sz="1800" b="0" i="0" u="none" strike="noStrike" baseline="0" dirty="0">
                <a:latin typeface="NimbusRomNo9L-Regu"/>
              </a:rPr>
              <a:t> </a:t>
            </a:r>
            <a:r>
              <a:rPr lang="en-US" sz="1800" b="0" i="0" u="none" strike="noStrike" baseline="0" dirty="0" err="1">
                <a:latin typeface="NimbusRomNo9L-Regu"/>
              </a:rPr>
              <a:t>glissants</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fr-CA" sz="1800" b="0" i="0" u="none" strike="noStrike" baseline="0" noProof="0" dirty="0">
                <a:latin typeface="NimbusRomNo9L-Regu"/>
              </a:rPr>
              <a:t>C’est une fonctionnalité du </a:t>
            </a:r>
            <a:r>
              <a:rPr lang="fr-CA" sz="1800" b="0" i="0" u="none" strike="noStrike" baseline="0" noProof="0" dirty="0" err="1">
                <a:latin typeface="NimbusRomNo9L-Regu"/>
              </a:rPr>
              <a:t>wearable</a:t>
            </a:r>
            <a:r>
              <a:rPr lang="fr-CA" sz="1800" b="0" i="0" u="none" strike="noStrike" baseline="0" noProof="0" dirty="0">
                <a:latin typeface="NimbusRomNo9L-Regu"/>
              </a:rPr>
              <a:t> qui pourrait en proposer d’autres. </a:t>
            </a:r>
          </a:p>
          <a:p>
            <a:pPr algn="l"/>
            <a:endParaRPr lang="fr-CA" sz="1800" b="0" i="0" u="none" strike="noStrike" baseline="0" noProof="0" dirty="0">
              <a:latin typeface="NimbusRomNo9L-Regu"/>
            </a:endParaRPr>
          </a:p>
          <a:p>
            <a:pPr marL="285750" indent="-285750" algn="l">
              <a:buFontTx/>
              <a:buChar char="-"/>
            </a:pPr>
            <a:r>
              <a:rPr lang="fr-CA" sz="1800" b="0" i="0" u="none" strike="noStrike" baseline="0" noProof="0" dirty="0">
                <a:latin typeface="NimbusRomNo9L-Regu"/>
              </a:rPr>
              <a:t>prévention des chutes </a:t>
            </a:r>
          </a:p>
          <a:p>
            <a:pPr marL="285750" indent="-285750" algn="l">
              <a:buFontTx/>
              <a:buChar char="-"/>
            </a:pPr>
            <a:r>
              <a:rPr lang="fr-CA" sz="1800" b="0" i="0" u="none" strike="noStrike" baseline="0" noProof="0" dirty="0">
                <a:latin typeface="NimbusRomNo9L-Regu"/>
              </a:rPr>
              <a:t>identification par la démarche -&gt; adapter les paramètres de l’habitat, contrôle des accès biométrique</a:t>
            </a:r>
          </a:p>
          <a:p>
            <a:pPr marL="285750" indent="-285750" algn="l">
              <a:buFontTx/>
              <a:buChar char="-"/>
            </a:pPr>
            <a:r>
              <a:rPr lang="fr-CA" sz="1800" b="0" i="0" u="none" strike="noStrike" baseline="0" noProof="0" dirty="0">
                <a:latin typeface="NimbusRomNo9L-Regu"/>
              </a:rPr>
              <a:t>localisation intérieure, etc.</a:t>
            </a:r>
          </a:p>
          <a:p>
            <a:pPr algn="l"/>
            <a:endParaRPr lang="en-US" sz="1800" b="0" i="0" u="none" strike="noStrike" baseline="0" dirty="0">
              <a:latin typeface="NimbusRomNo9L-Regu"/>
            </a:endParaRP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49</a:t>
            </a:fld>
            <a:endParaRPr lang="en-US"/>
          </a:p>
        </p:txBody>
      </p:sp>
    </p:spTree>
    <p:extLst>
      <p:ext uri="{BB962C8B-B14F-4D97-AF65-F5344CB8AC3E}">
        <p14:creationId xmlns:p14="http://schemas.microsoft.com/office/powerpoint/2010/main" val="1321681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pertinents</a:t>
            </a:r>
            <a:r>
              <a:rPr lang="en-US" sz="1800" b="0" i="0" u="none" strike="noStrike" baseline="0" dirty="0">
                <a:latin typeface="NimbusRomNo9L-Regu"/>
              </a:rPr>
              <a:t> pour </a:t>
            </a:r>
            <a:r>
              <a:rPr lang="en-US" sz="1800" b="0" i="0" u="none" strike="noStrike" baseline="0" dirty="0" err="1">
                <a:latin typeface="NimbusRomNo9L-Regu"/>
              </a:rPr>
              <a:t>comprendre</a:t>
            </a:r>
            <a:r>
              <a:rPr lang="en-US" sz="1800" b="0" i="0" u="none" strike="noStrike" baseline="0" dirty="0">
                <a:latin typeface="NimbusRomNo9L-Regu"/>
              </a:rPr>
              <a:t> </a:t>
            </a:r>
            <a:r>
              <a:rPr lang="fr-FR" sz="1800" b="0" i="0" u="none" strike="noStrike" baseline="0" dirty="0">
                <a:latin typeface="NimbusRomNo9L-Regu"/>
              </a:rPr>
              <a:t>comment reconnaître différents types de sols</a:t>
            </a:r>
          </a:p>
          <a:p>
            <a:pPr algn="l"/>
            <a:r>
              <a:rPr lang="en-US" sz="1800" b="0" i="0" u="none" strike="noStrike" baseline="0" dirty="0">
                <a:latin typeface="NimbusRomNo9L-Regu"/>
              </a:rPr>
              <a:t>guider les </a:t>
            </a:r>
            <a:r>
              <a:rPr lang="en-US" sz="1800" b="0" i="0" u="none" strike="noStrike" baseline="0" dirty="0" err="1">
                <a:latin typeface="NimbusRomNo9L-Regu"/>
              </a:rPr>
              <a:t>choix</a:t>
            </a:r>
            <a:r>
              <a:rPr lang="en-US" sz="1800" b="0" i="0" u="none" strike="noStrike" baseline="0" dirty="0">
                <a:latin typeface="NimbusRomNo9L-Regu"/>
              </a:rPr>
              <a:t> de </a:t>
            </a:r>
            <a:r>
              <a:rPr lang="fr-FR" sz="1800" b="0" i="0" u="none" strike="noStrike" baseline="0" dirty="0">
                <a:latin typeface="NimbusRomNo9L-Regu"/>
              </a:rPr>
              <a:t>conceptions de la méthode et du protocole expérimental qui sont proposés</a:t>
            </a:r>
            <a:endParaRPr lang="en-US" sz="1800" dirty="0"/>
          </a:p>
        </p:txBody>
      </p:sp>
      <p:sp>
        <p:nvSpPr>
          <p:cNvPr id="4" name="Slide Number Placeholder 3"/>
          <p:cNvSpPr>
            <a:spLocks noGrp="1"/>
          </p:cNvSpPr>
          <p:nvPr>
            <p:ph type="sldNum" sz="quarter" idx="5"/>
          </p:nvPr>
        </p:nvSpPr>
        <p:spPr/>
        <p:txBody>
          <a:bodyPr/>
          <a:lstStyle/>
          <a:p>
            <a:fld id="{95B38C55-898F-43B2-BBEF-255DDB8A80A4}" type="slidenum">
              <a:rPr lang="en-US" smtClean="0"/>
              <a:t>50</a:t>
            </a:fld>
            <a:endParaRPr lang="en-US"/>
          </a:p>
        </p:txBody>
      </p:sp>
    </p:spTree>
    <p:extLst>
      <p:ext uri="{BB962C8B-B14F-4D97-AF65-F5344CB8AC3E}">
        <p14:creationId xmlns:p14="http://schemas.microsoft.com/office/powerpoint/2010/main" val="3784740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51</a:t>
            </a:fld>
            <a:endParaRPr lang="en-US"/>
          </a:p>
        </p:txBody>
      </p:sp>
    </p:spTree>
    <p:extLst>
      <p:ext uri="{BB962C8B-B14F-4D97-AF65-F5344CB8AC3E}">
        <p14:creationId xmlns:p14="http://schemas.microsoft.com/office/powerpoint/2010/main" val="809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 pour les systèmes de santé sur le long terme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9</a:t>
            </a:fld>
            <a:endParaRPr lang="en-US"/>
          </a:p>
        </p:txBody>
      </p:sp>
    </p:spTree>
    <p:extLst>
      <p:ext uri="{BB962C8B-B14F-4D97-AF65-F5344CB8AC3E}">
        <p14:creationId xmlns:p14="http://schemas.microsoft.com/office/powerpoint/2010/main" val="3894807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52</a:t>
            </a:fld>
            <a:endParaRPr lang="en-US"/>
          </a:p>
        </p:txBody>
      </p:sp>
    </p:spTree>
    <p:extLst>
      <p:ext uri="{BB962C8B-B14F-4D97-AF65-F5344CB8AC3E}">
        <p14:creationId xmlns:p14="http://schemas.microsoft.com/office/powerpoint/2010/main" val="894710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53</a:t>
            </a:fld>
            <a:endParaRPr lang="en-US"/>
          </a:p>
        </p:txBody>
      </p:sp>
    </p:spTree>
    <p:extLst>
      <p:ext uri="{BB962C8B-B14F-4D97-AF65-F5344CB8AC3E}">
        <p14:creationId xmlns:p14="http://schemas.microsoft.com/office/powerpoint/2010/main" val="1592551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54</a:t>
            </a:fld>
            <a:endParaRPr lang="en-US"/>
          </a:p>
        </p:txBody>
      </p:sp>
    </p:spTree>
    <p:extLst>
      <p:ext uri="{BB962C8B-B14F-4D97-AF65-F5344CB8AC3E}">
        <p14:creationId xmlns:p14="http://schemas.microsoft.com/office/powerpoint/2010/main" val="4102771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55</a:t>
            </a:fld>
            <a:endParaRPr lang="en-US"/>
          </a:p>
        </p:txBody>
      </p:sp>
    </p:spTree>
    <p:extLst>
      <p:ext uri="{BB962C8B-B14F-4D97-AF65-F5344CB8AC3E}">
        <p14:creationId xmlns:p14="http://schemas.microsoft.com/office/powerpoint/2010/main" val="1856123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56</a:t>
            </a:fld>
            <a:endParaRPr lang="en-US"/>
          </a:p>
        </p:txBody>
      </p:sp>
    </p:spTree>
    <p:extLst>
      <p:ext uri="{BB962C8B-B14F-4D97-AF65-F5344CB8AC3E}">
        <p14:creationId xmlns:p14="http://schemas.microsoft.com/office/powerpoint/2010/main" val="1033771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57</a:t>
            </a:fld>
            <a:endParaRPr lang="en-US"/>
          </a:p>
        </p:txBody>
      </p:sp>
    </p:spTree>
    <p:extLst>
      <p:ext uri="{BB962C8B-B14F-4D97-AF65-F5344CB8AC3E}">
        <p14:creationId xmlns:p14="http://schemas.microsoft.com/office/powerpoint/2010/main" val="4160991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Impair =&gt; </a:t>
            </a:r>
            <a:r>
              <a:rPr lang="en-US" dirty="0" err="1"/>
              <a:t>eviter</a:t>
            </a:r>
            <a:r>
              <a:rPr lang="en-US" dirty="0"/>
              <a:t> </a:t>
            </a:r>
            <a:r>
              <a:rPr lang="en-US" dirty="0" err="1"/>
              <a:t>egalité</a:t>
            </a:r>
            <a:r>
              <a:rPr lang="en-US" dirty="0"/>
              <a:t> dans le </a:t>
            </a:r>
            <a:r>
              <a:rPr lang="en-US" dirty="0" err="1"/>
              <a:t>processus</a:t>
            </a:r>
            <a:r>
              <a:rPr lang="en-US" dirty="0"/>
              <a:t> de </a:t>
            </a:r>
            <a:r>
              <a:rPr lang="en-US" dirty="0" err="1"/>
              <a:t>décision</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58</a:t>
            </a:fld>
            <a:endParaRPr lang="en-US"/>
          </a:p>
        </p:txBody>
      </p:sp>
    </p:spTree>
    <p:extLst>
      <p:ext uri="{BB962C8B-B14F-4D97-AF65-F5344CB8AC3E}">
        <p14:creationId xmlns:p14="http://schemas.microsoft.com/office/powerpoint/2010/main" val="371079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59</a:t>
            </a:fld>
            <a:endParaRPr lang="en-US"/>
          </a:p>
        </p:txBody>
      </p:sp>
    </p:spTree>
    <p:extLst>
      <p:ext uri="{BB962C8B-B14F-4D97-AF65-F5344CB8AC3E}">
        <p14:creationId xmlns:p14="http://schemas.microsoft.com/office/powerpoint/2010/main" val="2039965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K=1 borne inférieure de l’ensemble des possibilités qu’il est généralement conseillé d’éviter afin de ne pas courir le risque de se retrouver avec un modèle en sur-apprentissage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60</a:t>
            </a:fld>
            <a:endParaRPr lang="en-US"/>
          </a:p>
        </p:txBody>
      </p:sp>
    </p:spTree>
    <p:extLst>
      <p:ext uri="{BB962C8B-B14F-4D97-AF65-F5344CB8AC3E}">
        <p14:creationId xmlns:p14="http://schemas.microsoft.com/office/powerpoint/2010/main" val="195260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61</a:t>
            </a:fld>
            <a:endParaRPr lang="en-US"/>
          </a:p>
        </p:txBody>
      </p:sp>
    </p:spTree>
    <p:extLst>
      <p:ext uri="{BB962C8B-B14F-4D97-AF65-F5344CB8AC3E}">
        <p14:creationId xmlns:p14="http://schemas.microsoft.com/office/powerpoint/2010/main" val="324930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fr-FR" sz="1800" b="0" i="0" u="none" strike="noStrike" baseline="0" dirty="0">
                <a:latin typeface="NimbusRomNo9L-Regu"/>
              </a:rPr>
              <a:t>activités fondamentales aux besoins primaires d’une personne </a:t>
            </a:r>
          </a:p>
          <a:p>
            <a:pPr algn="l"/>
            <a:r>
              <a:rPr lang="fr-FR" sz="1800" b="0" i="0" u="none" strike="noStrike" baseline="0" dirty="0">
                <a:latin typeface="NimbusRomNo9L-Regu"/>
              </a:rPr>
              <a:t>     </a:t>
            </a:r>
            <a:r>
              <a:rPr lang="en-US" sz="1800" b="0" i="0" u="none" strike="noStrike" baseline="0" dirty="0">
                <a:latin typeface="NimbusRomNo9L-Regu"/>
              </a:rPr>
              <a:t>se </a:t>
            </a:r>
            <a:r>
              <a:rPr lang="fr-FR" sz="1800" b="0" i="0" u="none" strike="noStrike" baseline="0" dirty="0">
                <a:latin typeface="NimbusRomNo9L-Regu"/>
              </a:rPr>
              <a:t>déplacer sans outil d’assistance, se nourrir</a:t>
            </a:r>
          </a:p>
          <a:p>
            <a:pPr algn="l"/>
            <a:endParaRPr lang="fr-FR" sz="1800" b="0" i="0" u="none" strike="noStrike" baseline="0" dirty="0">
              <a:latin typeface="NimbusRomNo9L-Regu"/>
            </a:endParaRPr>
          </a:p>
          <a:p>
            <a:pPr algn="l"/>
            <a:r>
              <a:rPr lang="fr-FR" sz="1800" b="0" i="0" u="none" strike="noStrike" baseline="0" dirty="0">
                <a:latin typeface="NimbusRomNo9L-Regu"/>
              </a:rPr>
              <a:t>2/ </a:t>
            </a:r>
            <a:r>
              <a:rPr lang="en-US" sz="1800" b="0" i="0" u="none" strike="noStrike" baseline="0" dirty="0">
                <a:latin typeface="NimbusRomNo9L-Regu"/>
              </a:rPr>
              <a:t>la </a:t>
            </a:r>
            <a:r>
              <a:rPr lang="en-US" sz="1800" b="0" i="0" u="none" strike="noStrike" baseline="0" dirty="0" err="1">
                <a:latin typeface="NimbusRomNo9L-Regu"/>
              </a:rPr>
              <a:t>préparation</a:t>
            </a:r>
            <a:r>
              <a:rPr lang="en-US" sz="1800" b="0" i="0" u="none" strike="noStrike" baseline="0" dirty="0">
                <a:latin typeface="NimbusRomNo9L-Regu"/>
              </a:rPr>
              <a:t> d’un </a:t>
            </a:r>
            <a:r>
              <a:rPr lang="en-US" sz="1800" b="0" i="0" u="none" strike="noStrike" baseline="0" dirty="0" err="1">
                <a:latin typeface="NimbusRomNo9L-Regu"/>
              </a:rPr>
              <a:t>repas</a:t>
            </a:r>
            <a:endParaRPr lang="fr-FR" sz="1800" b="0" i="0" u="none" strike="noStrike" baseline="0" dirty="0">
              <a:latin typeface="NimbusRomNo9L-Regu"/>
            </a:endParaRPr>
          </a:p>
          <a:p>
            <a:pPr algn="l"/>
            <a:endParaRPr lang="fr-FR" sz="1800" b="0" i="0" u="none" strike="noStrike" baseline="0" dirty="0">
              <a:latin typeface="NimbusRomNo9L-Regu"/>
            </a:endParaRPr>
          </a:p>
          <a:p>
            <a:pPr algn="l"/>
            <a:r>
              <a:rPr lang="fr-FR" sz="1800" b="0" i="0" u="none" strike="noStrike" baseline="0" dirty="0">
                <a:latin typeface="NimbusRomNo9L-Regu"/>
              </a:rPr>
              <a:t>3/ utiliser un nouvel appareil de cuisine</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10</a:t>
            </a:fld>
            <a:endParaRPr lang="en-US"/>
          </a:p>
        </p:txBody>
      </p:sp>
    </p:spTree>
    <p:extLst>
      <p:ext uri="{BB962C8B-B14F-4D97-AF65-F5344CB8AC3E}">
        <p14:creationId xmlns:p14="http://schemas.microsoft.com/office/powerpoint/2010/main" val="3758304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62</a:t>
            </a:fld>
            <a:endParaRPr lang="en-US"/>
          </a:p>
        </p:txBody>
      </p:sp>
    </p:spTree>
    <p:extLst>
      <p:ext uri="{BB962C8B-B14F-4D97-AF65-F5344CB8AC3E}">
        <p14:creationId xmlns:p14="http://schemas.microsoft.com/office/powerpoint/2010/main" val="3329827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64</a:t>
            </a:fld>
            <a:endParaRPr lang="en-US"/>
          </a:p>
        </p:txBody>
      </p:sp>
    </p:spTree>
    <p:extLst>
      <p:ext uri="{BB962C8B-B14F-4D97-AF65-F5344CB8AC3E}">
        <p14:creationId xmlns:p14="http://schemas.microsoft.com/office/powerpoint/2010/main" val="4013770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d’identifier que la plupart des différentes architectures d’habitats intelligents qui ont été proposées antérieurement n’ont pas été développées dans </a:t>
            </a:r>
            <a:r>
              <a:rPr lang="en-US" sz="1800" b="0" i="0" u="none" strike="noStrike" baseline="0" dirty="0" err="1">
                <a:latin typeface="NimbusRomNo9L-Regu"/>
              </a:rPr>
              <a:t>une</a:t>
            </a:r>
            <a:r>
              <a:rPr lang="en-US" sz="1800" b="0" i="0" u="none" strike="noStrike" baseline="0" dirty="0">
                <a:latin typeface="NimbusRomNo9L-Regu"/>
              </a:rPr>
              <a:t> </a:t>
            </a:r>
            <a:r>
              <a:rPr lang="en-US" sz="1800" b="0" i="0" u="none" strike="noStrike" baseline="0" dirty="0" err="1">
                <a:latin typeface="NimbusRomNo9L-Regu"/>
              </a:rPr>
              <a:t>optique</a:t>
            </a:r>
            <a:r>
              <a:rPr lang="en-US" sz="1800" b="0" i="0" u="none" strike="noStrike" baseline="0" dirty="0">
                <a:latin typeface="NimbusRomNo9L-Regu"/>
              </a:rPr>
              <a:t> </a:t>
            </a:r>
            <a:r>
              <a:rPr lang="en-US" sz="1800" b="0" i="0" u="none" strike="noStrike" baseline="0" dirty="0" err="1">
                <a:latin typeface="NimbusRomNo9L-Regu"/>
              </a:rPr>
              <a:t>évolutive</a:t>
            </a:r>
            <a:r>
              <a:rPr lang="en-US" sz="1800" b="0" i="0" u="none" strike="noStrike" baseline="0" dirty="0">
                <a:latin typeface="NimbusRomNo9L-Regu"/>
              </a:rPr>
              <a:t>.</a:t>
            </a:r>
          </a:p>
          <a:p>
            <a:pPr algn="l"/>
            <a:endParaRPr lang="en-US" sz="1800" b="0" i="0" u="none" strike="noStrike" baseline="0" dirty="0">
              <a:latin typeface="NimbusRomNo9L-Regu"/>
            </a:endParaRPr>
          </a:p>
          <a:p>
            <a:pPr algn="l"/>
            <a:r>
              <a:rPr lang="fr-FR" sz="1800" b="0" i="0" u="none" strike="noStrike" baseline="0" noProof="0" dirty="0">
                <a:latin typeface="NimbusRomNo9L-Regu"/>
              </a:rPr>
              <a:t>Difficultés à tenir compte de l’hétérogénéité des type de capteurs.</a:t>
            </a: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PB#2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65</a:t>
            </a:fld>
            <a:endParaRPr lang="en-US"/>
          </a:p>
        </p:txBody>
      </p:sp>
    </p:spTree>
    <p:extLst>
      <p:ext uri="{BB962C8B-B14F-4D97-AF65-F5344CB8AC3E}">
        <p14:creationId xmlns:p14="http://schemas.microsoft.com/office/powerpoint/2010/main" val="3584759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66</a:t>
            </a:fld>
            <a:endParaRPr lang="en-US"/>
          </a:p>
        </p:txBody>
      </p:sp>
    </p:spTree>
    <p:extLst>
      <p:ext uri="{BB962C8B-B14F-4D97-AF65-F5344CB8AC3E}">
        <p14:creationId xmlns:p14="http://schemas.microsoft.com/office/powerpoint/2010/main" val="4271052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service devient individuellement plus facile à maintenir et beaucoup plus rapide à développer et à déployer.</a:t>
            </a:r>
          </a:p>
          <a:p>
            <a:pPr marL="742950" lvl="1" indent="-285750">
              <a:lnSpc>
                <a:spcPct val="150000"/>
              </a:lnSpc>
              <a:buFont typeface="Wingdings" panose="05000000000000000000" pitchFamily="2" charset="2"/>
              <a:buChar char="à"/>
            </a:pPr>
            <a:r>
              <a:rPr lang="fr-FR" sz="1800" b="0" i="0" u="none" strike="noStrike" baseline="0" dirty="0">
                <a:latin typeface="NimbusRomNo9L-Regu"/>
              </a:rPr>
              <a:t>créer des applications en utilisant certains fragments déjà </a:t>
            </a:r>
            <a:r>
              <a:rPr lang="en-US" sz="1800" b="0" i="0" u="none" strike="noStrike" baseline="0" dirty="0" err="1">
                <a:latin typeface="NimbusRomNo9L-Regu"/>
              </a:rPr>
              <a:t>existants</a:t>
            </a:r>
            <a:r>
              <a:rPr lang="en-US" sz="1800" b="0" i="0" u="none" strike="noStrike" baseline="0" dirty="0">
                <a:latin typeface="NimbusRomNo9L-Regu"/>
              </a:rPr>
              <a:t>.</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point de vue des technologies les applications peuvent être hétérogènes dans leur conception.</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cas de forte demande ponctuelle, il est possible soit d’augmenter la quantité de ressources allouées, soit d’augmenter le nombre d’instances pour les services les plus impactés, plutôt que pour l’intégralité de l’application.</a:t>
            </a:r>
          </a:p>
          <a:p>
            <a:pPr marL="742950" lvl="1" indent="-285750">
              <a:lnSpc>
                <a:spcPct val="150000"/>
              </a:lnSpc>
              <a:buFont typeface="Wingdings" panose="05000000000000000000" pitchFamily="2" charset="2"/>
              <a:buChar char="à"/>
            </a:pP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lorsqu’un service est en panne, la fonctionnalité dont il est responsable devient inopérante, mais le fonctionnement du reste de l’application n’est pas altéré.</a:t>
            </a:r>
          </a:p>
        </p:txBody>
      </p:sp>
      <p:sp>
        <p:nvSpPr>
          <p:cNvPr id="4" name="Slide Number Placeholder 3"/>
          <p:cNvSpPr>
            <a:spLocks noGrp="1"/>
          </p:cNvSpPr>
          <p:nvPr>
            <p:ph type="sldNum" sz="quarter" idx="5"/>
          </p:nvPr>
        </p:nvSpPr>
        <p:spPr/>
        <p:txBody>
          <a:bodyPr/>
          <a:lstStyle/>
          <a:p>
            <a:fld id="{95B38C55-898F-43B2-BBEF-255DDB8A80A4}" type="slidenum">
              <a:rPr lang="en-US" smtClean="0"/>
              <a:t>67</a:t>
            </a:fld>
            <a:endParaRPr lang="en-US"/>
          </a:p>
        </p:txBody>
      </p:sp>
    </p:spTree>
    <p:extLst>
      <p:ext uri="{BB962C8B-B14F-4D97-AF65-F5344CB8AC3E}">
        <p14:creationId xmlns:p14="http://schemas.microsoft.com/office/powerpoint/2010/main" val="149229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latin typeface="NimbusRomNo9L-Regu"/>
              </a:rPr>
              <a:t>les conteneurs </a:t>
            </a:r>
            <a:r>
              <a:rPr lang="fr-FR" sz="1800" b="0" i="0" u="none" strike="noStrike" baseline="0" dirty="0">
                <a:latin typeface="NimbusRomNo9L-Regu"/>
              </a:rPr>
              <a:t>permettent aux instances virtuelles de partager un </a:t>
            </a:r>
            <a:r>
              <a:rPr lang="en-US" sz="1800" b="0" i="0" u="none" strike="noStrike" baseline="0" dirty="0" err="1">
                <a:latin typeface="NimbusRomNo9L-Regu"/>
              </a:rPr>
              <a:t>système</a:t>
            </a:r>
            <a:r>
              <a:rPr lang="en-US" sz="1800" b="0" i="0" u="none" strike="noStrike" baseline="0" dirty="0">
                <a:latin typeface="NimbusRomNo9L-Regu"/>
              </a:rPr>
              <a:t> </a:t>
            </a:r>
            <a:r>
              <a:rPr lang="en-US" sz="1800" b="0" i="0" u="none" strike="noStrike" baseline="0" dirty="0" err="1">
                <a:latin typeface="NimbusRomNo9L-Regu"/>
              </a:rPr>
              <a:t>d’exploitation</a:t>
            </a:r>
            <a:r>
              <a:rPr lang="en-US" sz="1800" b="0" i="0" u="none" strike="noStrike" baseline="0" dirty="0">
                <a:latin typeface="NimbusRomNo9L-Regu"/>
              </a:rPr>
              <a:t> </a:t>
            </a:r>
            <a:r>
              <a:rPr lang="en-US" sz="1800" b="0" i="0" u="none" strike="noStrike" baseline="0" dirty="0" err="1">
                <a:latin typeface="NimbusRomNo9L-Regu"/>
              </a:rPr>
              <a:t>hôte</a:t>
            </a:r>
            <a:r>
              <a:rPr lang="en-US" sz="1800" b="0" i="0" u="none" strike="noStrike" baseline="0" dirty="0">
                <a:latin typeface="NimbusRomNo9L-Regu"/>
              </a:rPr>
              <a:t> unique.</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VM ; </a:t>
            </a:r>
            <a:r>
              <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Hyperviseur =&gt; </a:t>
            </a:r>
            <a:r>
              <a:rPr lang="fr-FR" sz="1800" b="0" i="0" u="none" strike="noStrike" baseline="0" dirty="0">
                <a:latin typeface="NimbusRomNo9L-Regu"/>
              </a:rPr>
              <a:t>attribuer à chaque machine virtuelle les ressources nécessaires en fonction des ressources physiques du système hôte</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proposent une virtualisation au niveau du système d’exploitation alors que les </a:t>
            </a:r>
            <a:r>
              <a:rPr lang="fr-FR" sz="1800" b="0" i="0" u="none" strike="noStrike" baseline="0" dirty="0" err="1">
                <a:latin typeface="NimbusRomNo9L-Regu"/>
              </a:rPr>
              <a:t>VMs</a:t>
            </a:r>
            <a:r>
              <a:rPr lang="fr-FR" sz="1800" b="0" i="0" u="none" strike="noStrike" baseline="0" dirty="0">
                <a:latin typeface="NimbusRomNo9L-Regu"/>
              </a:rPr>
              <a:t> offrent une virtualisation au niveau du matériel.</a:t>
            </a:r>
          </a:p>
          <a:p>
            <a:pPr algn="l"/>
            <a:endParaRPr lang="fr-FR" sz="1800" b="0" i="0" u="none" strike="noStrike" baseline="0" dirty="0">
              <a:latin typeface="NimbusRomNo9L-Regu"/>
            </a:endParaRPr>
          </a:p>
          <a:p>
            <a:pPr algn="l"/>
            <a:r>
              <a:rPr lang="fr-FR" sz="1800" b="0" i="0" u="none" strike="noStrike" baseline="0" dirty="0">
                <a:latin typeface="NimbusRomNo9L-Regu"/>
              </a:rPr>
              <a:t>les conteneurs n’ont pas à embarquer un système d’exploitation, les images virtualisées demeurent beaucoup plus légères mais aussi plus rapide car pas d’OS à démarrer/</a:t>
            </a:r>
            <a:r>
              <a:rPr lang="fr-FR" sz="1800" b="0" i="0" u="none" strike="noStrike" baseline="0" dirty="0" err="1">
                <a:latin typeface="NimbusRomNo9L-Regu"/>
              </a:rPr>
              <a:t>arreter</a:t>
            </a:r>
            <a:endParaRPr lang="fr-FR" sz="1800" b="0" i="0" u="none" strike="noStrike" baseline="0" dirty="0">
              <a:latin typeface="NimbusRomNo9L-Regu"/>
            </a:endParaRP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68</a:t>
            </a:fld>
            <a:endParaRPr lang="en-US"/>
          </a:p>
        </p:txBody>
      </p:sp>
    </p:spTree>
    <p:extLst>
      <p:ext uri="{BB962C8B-B14F-4D97-AF65-F5344CB8AC3E}">
        <p14:creationId xmlns:p14="http://schemas.microsoft.com/office/powerpoint/2010/main" val="1648919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69</a:t>
            </a:fld>
            <a:endParaRPr lang="en-US"/>
          </a:p>
        </p:txBody>
      </p:sp>
    </p:spTree>
    <p:extLst>
      <p:ext uri="{BB962C8B-B14F-4D97-AF65-F5344CB8AC3E}">
        <p14:creationId xmlns:p14="http://schemas.microsoft.com/office/powerpoint/2010/main" val="2229657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Système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 stockage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distribuée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logiciel</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et matériel (RAID) =&gt; stockage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données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conteneurs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qui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s’exécutent</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sur les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noeuds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du cluster</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en-US" sz="1800" b="0" i="0" u="none" strike="noStrike" baseline="0" dirty="0" err="1">
                <a:latin typeface="NimbusRomNo9L-Regu"/>
              </a:rPr>
              <a:t>Protocole</a:t>
            </a:r>
            <a:r>
              <a:rPr lang="en-US" sz="1800" b="0" i="0" u="none" strike="noStrike" baseline="0" dirty="0">
                <a:latin typeface="NimbusRomNo9L-Regu"/>
              </a:rPr>
              <a:t> </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Network File System + outil distribuer et répliquer les données (DRDB) =&gt; RAID 1 en réseau</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=&gt;&gt; redondance matérielle et logicielle</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NEXT EXAMPLE====</a:t>
            </a:r>
          </a:p>
        </p:txBody>
      </p:sp>
      <p:sp>
        <p:nvSpPr>
          <p:cNvPr id="4" name="Slide Number Placeholder 3"/>
          <p:cNvSpPr>
            <a:spLocks noGrp="1"/>
          </p:cNvSpPr>
          <p:nvPr>
            <p:ph type="sldNum" sz="quarter" idx="5"/>
          </p:nvPr>
        </p:nvSpPr>
        <p:spPr/>
        <p:txBody>
          <a:bodyPr/>
          <a:lstStyle/>
          <a:p>
            <a:fld id="{95B38C55-898F-43B2-BBEF-255DDB8A80A4}" type="slidenum">
              <a:rPr lang="en-US" smtClean="0"/>
              <a:t>70</a:t>
            </a:fld>
            <a:endParaRPr lang="en-US"/>
          </a:p>
        </p:txBody>
      </p:sp>
    </p:spTree>
    <p:extLst>
      <p:ext uri="{BB962C8B-B14F-4D97-AF65-F5344CB8AC3E}">
        <p14:creationId xmlns:p14="http://schemas.microsoft.com/office/powerpoint/2010/main" val="2571107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Système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 stockage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distribuée</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logiciel</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et matériel (RAID) =&gt; stockage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données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conteneurs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qui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s’exécutent</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sur les </a:t>
            </a:r>
            <a:r>
              <a:rPr lang="en-US" sz="1800" b="0"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noeuds</a:t>
            </a:r>
            <a:r>
              <a:rPr lang="en-US"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du cluster</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en-US" sz="1800" b="0" i="0" u="none" strike="noStrike" baseline="0" dirty="0" err="1">
                <a:latin typeface="NimbusRomNo9L-Regu"/>
              </a:rPr>
              <a:t>Protocole</a:t>
            </a:r>
            <a:r>
              <a:rPr lang="en-US" sz="1800" b="0" i="0" u="none" strike="noStrike" baseline="0" dirty="0">
                <a:latin typeface="NimbusRomNo9L-Regu"/>
              </a:rPr>
              <a:t> </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Network File System + outil distribuer et répliquer les données (DRDB) =&gt; RAID 1 en réseau</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=&gt;&gt; redondance matérielle et logicielle</a:t>
            </a:r>
          </a:p>
        </p:txBody>
      </p:sp>
      <p:sp>
        <p:nvSpPr>
          <p:cNvPr id="4" name="Slide Number Placeholder 3"/>
          <p:cNvSpPr>
            <a:spLocks noGrp="1"/>
          </p:cNvSpPr>
          <p:nvPr>
            <p:ph type="sldNum" sz="quarter" idx="5"/>
          </p:nvPr>
        </p:nvSpPr>
        <p:spPr/>
        <p:txBody>
          <a:bodyPr/>
          <a:lstStyle/>
          <a:p>
            <a:fld id="{95B38C55-898F-43B2-BBEF-255DDB8A80A4}" type="slidenum">
              <a:rPr lang="en-US" smtClean="0"/>
              <a:t>71</a:t>
            </a:fld>
            <a:endParaRPr lang="en-US"/>
          </a:p>
        </p:txBody>
      </p:sp>
    </p:spTree>
    <p:extLst>
      <p:ext uri="{BB962C8B-B14F-4D97-AF65-F5344CB8AC3E}">
        <p14:creationId xmlns:p14="http://schemas.microsoft.com/office/powerpoint/2010/main" val="4232193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cinq </a:t>
            </a:r>
            <a:r>
              <a:rPr lang="fr-FR" sz="1800" b="0" i="0" u="none" strike="noStrike" baseline="0" dirty="0" err="1">
                <a:latin typeface="NimbusRomNo9L-Regu"/>
              </a:rPr>
              <a:t>noeuds</a:t>
            </a:r>
            <a:r>
              <a:rPr lang="fr-FR" sz="1800" b="0" i="0" u="none" strike="noStrike" baseline="0" dirty="0">
                <a:latin typeface="NimbusRomNo9L-Regu"/>
              </a:rPr>
              <a:t> principaux (</a:t>
            </a:r>
            <a:r>
              <a:rPr lang="fr-FR" sz="1800" b="0" i="0" u="none" strike="noStrike" baseline="0" dirty="0">
                <a:latin typeface="SFTT1200"/>
              </a:rPr>
              <a:t>m0</a:t>
            </a:r>
            <a:r>
              <a:rPr lang="fr-FR" sz="1800" b="0" i="0" u="none" strike="noStrike" baseline="0" dirty="0">
                <a:latin typeface="NimbusRomNo9L-Regu"/>
              </a:rPr>
              <a:t>, </a:t>
            </a:r>
            <a:r>
              <a:rPr lang="fr-FR" sz="1800" b="0" i="0" u="none" strike="noStrike" baseline="0" dirty="0">
                <a:latin typeface="SFTT1200"/>
              </a:rPr>
              <a:t>m1</a:t>
            </a:r>
            <a:r>
              <a:rPr lang="fr-FR" sz="1800" b="0" i="0" u="none" strike="noStrike" baseline="0" dirty="0">
                <a:latin typeface="NimbusRomNo9L-Regu"/>
              </a:rPr>
              <a:t>, </a:t>
            </a:r>
            <a:r>
              <a:rPr lang="fr-FR" sz="1800" b="0" i="0" u="none" strike="noStrike" baseline="0" dirty="0">
                <a:latin typeface="SFTT1200"/>
              </a:rPr>
              <a:t>m2</a:t>
            </a:r>
            <a:r>
              <a:rPr lang="fr-FR" sz="1800" b="0" i="0" u="none" strike="noStrike" baseline="0" dirty="0">
                <a:latin typeface="NimbusRomNo9L-Regu"/>
              </a:rPr>
              <a:t>, </a:t>
            </a:r>
            <a:r>
              <a:rPr lang="fr-FR" sz="1800" b="0" i="0" u="none" strike="noStrike" baseline="0" dirty="0">
                <a:latin typeface="SFTT1200"/>
              </a:rPr>
              <a:t>w0 </a:t>
            </a:r>
            <a:r>
              <a:rPr lang="fr-FR" sz="1800" b="0" i="0" u="none" strike="noStrike" baseline="0" dirty="0">
                <a:latin typeface="NimbusRomNo9L-Regu"/>
              </a:rPr>
              <a:t>et </a:t>
            </a:r>
            <a:r>
              <a:rPr lang="fr-FR" sz="1800" b="0" i="0" u="none" strike="noStrike" baseline="0" dirty="0">
                <a:latin typeface="SFTT1200"/>
              </a:rPr>
              <a:t>w1</a:t>
            </a:r>
            <a:r>
              <a:rPr lang="fr-FR" sz="1800" b="0" i="0" u="none" strike="noStrike" baseline="0" dirty="0">
                <a:latin typeface="NimbusRomNo9L-Regu"/>
              </a:rPr>
              <a:t>), =&gt; le nombre minimum de </a:t>
            </a:r>
            <a:r>
              <a:rPr lang="fr-FR" sz="1800" b="0" i="0" u="none" strike="noStrike" baseline="0" dirty="0" err="1">
                <a:latin typeface="NimbusRomNo9L-Regu"/>
              </a:rPr>
              <a:t>noeuds</a:t>
            </a:r>
            <a:r>
              <a:rPr lang="fr-FR" sz="1800" b="0" i="0" u="none" strike="noStrike" baseline="0" dirty="0">
                <a:latin typeface="NimbusRomNo9L-Regu"/>
              </a:rPr>
              <a:t> nécessaires pour former </a:t>
            </a:r>
            <a:r>
              <a:rPr lang="en-US" sz="1800" b="0" i="0" u="none" strike="noStrike" baseline="0" dirty="0">
                <a:latin typeface="NimbusRomNo9L-Regu"/>
              </a:rPr>
              <a:t>un </a:t>
            </a:r>
            <a:r>
              <a:rPr lang="en-US" sz="1800" b="0" i="0" u="none" strike="noStrike" baseline="0" dirty="0">
                <a:latin typeface="NimbusRomNo9L-ReguItal"/>
              </a:rPr>
              <a:t>cluster </a:t>
            </a:r>
            <a:r>
              <a:rPr lang="en-US" sz="1800" b="0" i="0" u="none" strike="noStrike" baseline="0" dirty="0" err="1">
                <a:latin typeface="NimbusRomNo9L-Regu"/>
              </a:rPr>
              <a:t>distribué</a:t>
            </a:r>
            <a:r>
              <a:rPr lang="en-US" sz="1800" b="0" i="0" u="none" strike="noStrike" baseline="0" dirty="0">
                <a:latin typeface="NimbusRomNo9L-Regu"/>
              </a:rPr>
              <a:t> </a:t>
            </a:r>
            <a:r>
              <a:rPr lang="en-US" sz="1800" b="0" i="0" u="none" strike="noStrike" baseline="0" dirty="0" err="1">
                <a:latin typeface="NimbusRomNo9L-Regu"/>
              </a:rPr>
              <a:t>fiable</a:t>
            </a:r>
            <a:r>
              <a:rPr lang="en-US" sz="1800" b="0" i="0" u="none" strike="noStrike" baseline="0" dirty="0">
                <a:latin typeface="NimbusRomNo9L-Regu"/>
              </a:rPr>
              <a:t>.</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NFS Client communiquent avec le système de fichiers distribués via une installation réseau redondante</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 chacun des nœud on à installé un moteur de conteneurs (Docker)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Pour le </a:t>
            </a:r>
            <a:r>
              <a:rPr lang="fr-FR" sz="1800" b="0" i="0" u="none" strike="noStrike" baseline="0" dirty="0">
                <a:latin typeface="NimbusRomNo9L-Regu"/>
              </a:rPr>
              <a:t>cycle de vie des conteneurs et</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tirer profit des avantage d’une architecture de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distribuée comme celle-ci =&gt;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ochestrateur</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(Docker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Swarm</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72</a:t>
            </a:fld>
            <a:endParaRPr lang="en-US"/>
          </a:p>
        </p:txBody>
      </p:sp>
    </p:spTree>
    <p:extLst>
      <p:ext uri="{BB962C8B-B14F-4D97-AF65-F5344CB8AC3E}">
        <p14:creationId xmlns:p14="http://schemas.microsoft.com/office/powerpoint/2010/main" val="38475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embarquent des capteurs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disposés directement sur le corps humain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majoritairement autonomes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capables de réaliser des traitements plus ou moins complexes.</a:t>
            </a:r>
          </a:p>
          <a:p>
            <a:pPr marL="914400" lvl="2" indent="0">
              <a:lnSpc>
                <a:spcPct val="150000"/>
              </a:lnSpc>
              <a:buFont typeface="Wingdings" panose="05000000000000000000" pitchFamily="2" charset="2"/>
              <a:buNone/>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Nombreux cas d’utilisations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surveillance de la santé, d’activités physique et sportive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réhabilitation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de gestes, d’activités et de chutes</a:t>
            </a:r>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13</a:t>
            </a:fld>
            <a:endParaRPr lang="en-US"/>
          </a:p>
        </p:txBody>
      </p:sp>
    </p:spTree>
    <p:extLst>
      <p:ext uri="{BB962C8B-B14F-4D97-AF65-F5344CB8AC3E}">
        <p14:creationId xmlns:p14="http://schemas.microsoft.com/office/powerpoint/2010/main" val="3530597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73</a:t>
            </a:fld>
            <a:endParaRPr lang="en-US"/>
          </a:p>
        </p:txBody>
      </p:sp>
    </p:spTree>
    <p:extLst>
      <p:ext uri="{BB962C8B-B14F-4D97-AF65-F5344CB8AC3E}">
        <p14:creationId xmlns:p14="http://schemas.microsoft.com/office/powerpoint/2010/main" val="894384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Raft </a:t>
            </a:r>
            <a:r>
              <a:rPr lang="en-US" sz="1800" b="0" i="0" u="none" strike="noStrike" baseline="0" dirty="0" err="1">
                <a:latin typeface="NimbusRomNo9L-Regu"/>
              </a:rPr>
              <a:t>tolère</a:t>
            </a:r>
            <a:r>
              <a:rPr lang="en-US" sz="1800" b="0" i="0" u="none" strike="noStrike" baseline="0" dirty="0">
                <a:latin typeface="NimbusRomNo9L-Regu"/>
              </a:rPr>
              <a:t> </a:t>
            </a:r>
            <a:r>
              <a:rPr lang="en-US" sz="1800" b="0" i="0" u="none" strike="noStrike" baseline="0" dirty="0" err="1">
                <a:latin typeface="NimbusRomNo9L-Regu"/>
              </a:rPr>
              <a:t>jusqu’à</a:t>
            </a:r>
            <a:r>
              <a:rPr lang="en-US" sz="1800" b="0" i="0" u="none" strike="noStrike" baseline="0" dirty="0">
                <a:latin typeface="NimbusRomNo9L-Regu"/>
              </a:rPr>
              <a:t> (1) </a:t>
            </a:r>
            <a:r>
              <a:rPr lang="fr-FR" sz="1800" b="0" i="0" u="none" strike="noStrike" baseline="0" dirty="0">
                <a:latin typeface="NimbusRomNo9L-Regu"/>
              </a:rPr>
              <a:t>défaillances et exige un quorum de </a:t>
            </a:r>
            <a:r>
              <a:rPr lang="fr-FR" sz="1800" b="0" i="0" u="none" strike="noStrike" baseline="0" dirty="0">
                <a:latin typeface="CMSY10"/>
              </a:rPr>
              <a:t>(2) </a:t>
            </a:r>
            <a:r>
              <a:rPr lang="fr-FR" sz="1800" b="0" i="0" u="none" strike="noStrike" baseline="0" dirty="0">
                <a:latin typeface="NimbusRomNo9L-Regu"/>
              </a:rPr>
              <a:t>membres pour permettre une</a:t>
            </a:r>
          </a:p>
          <a:p>
            <a:pPr algn="l"/>
            <a:r>
              <a:rPr lang="fr-FR" sz="1800" b="0" i="0" u="none" strike="noStrike" baseline="0" dirty="0">
                <a:latin typeface="NimbusRomNo9L-Regu"/>
              </a:rPr>
              <a:t>décision, où </a:t>
            </a:r>
            <a:r>
              <a:rPr lang="fr-FR" sz="1800" b="0" i="0" u="none" strike="noStrike" baseline="0" dirty="0">
                <a:latin typeface="NimbusRomNo9L-ReguItal"/>
              </a:rPr>
              <a:t>N </a:t>
            </a:r>
            <a:r>
              <a:rPr lang="fr-FR" sz="1800" b="0" i="0" u="none" strike="noStrike" baseline="0" dirty="0">
                <a:latin typeface="NimbusRomNo9L-Regu"/>
              </a:rPr>
              <a:t>fait référence au nombre de </a:t>
            </a:r>
            <a:r>
              <a:rPr lang="fr-FR" sz="1800" b="0" i="0" u="none" strike="noStrike" baseline="0" dirty="0" err="1">
                <a:latin typeface="NimbusRomNo9L-Regu"/>
              </a:rPr>
              <a:t>noeuds</a:t>
            </a:r>
            <a:r>
              <a:rPr lang="fr-FR" sz="1800" b="0" i="0" u="none" strike="noStrike" baseline="0" dirty="0">
                <a:latin typeface="NimbusRomNo9L-Regu"/>
              </a:rPr>
              <a:t> </a:t>
            </a:r>
            <a:r>
              <a:rPr lang="fr-FR" sz="1800" b="0" i="0" u="none" strike="noStrike" baseline="0" dirty="0">
                <a:latin typeface="NimbusRomNo9L-ReguItal"/>
              </a:rPr>
              <a:t>manager</a:t>
            </a:r>
            <a:r>
              <a:rPr lang="fr-FR"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74</a:t>
            </a:fld>
            <a:endParaRPr lang="en-US"/>
          </a:p>
        </p:txBody>
      </p:sp>
    </p:spTree>
    <p:extLst>
      <p:ext uri="{BB962C8B-B14F-4D97-AF65-F5344CB8AC3E}">
        <p14:creationId xmlns:p14="http://schemas.microsoft.com/office/powerpoint/2010/main" val="38094900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Raft </a:t>
            </a:r>
            <a:r>
              <a:rPr lang="en-US" sz="1800" b="0" i="0" u="none" strike="noStrike" baseline="0" dirty="0" err="1">
                <a:latin typeface="NimbusRomNo9L-Regu"/>
              </a:rPr>
              <a:t>tolère</a:t>
            </a:r>
            <a:r>
              <a:rPr lang="en-US" sz="1800" b="0" i="0" u="none" strike="noStrike" baseline="0" dirty="0">
                <a:latin typeface="NimbusRomNo9L-Regu"/>
              </a:rPr>
              <a:t> </a:t>
            </a:r>
            <a:r>
              <a:rPr lang="en-US" sz="1800" b="0" i="0" u="none" strike="noStrike" baseline="0" dirty="0" err="1">
                <a:latin typeface="NimbusRomNo9L-Regu"/>
              </a:rPr>
              <a:t>jusqu’à</a:t>
            </a:r>
            <a:r>
              <a:rPr lang="en-US" sz="1800" b="0" i="0" u="none" strike="noStrike" baseline="0" dirty="0">
                <a:latin typeface="NimbusRomNo9L-Regu"/>
              </a:rPr>
              <a:t> (1) </a:t>
            </a:r>
            <a:r>
              <a:rPr lang="fr-FR" sz="1800" b="0" i="0" u="none" strike="noStrike" baseline="0" dirty="0">
                <a:latin typeface="NimbusRomNo9L-Regu"/>
              </a:rPr>
              <a:t>défaillances et exige un quorum de </a:t>
            </a:r>
            <a:r>
              <a:rPr lang="fr-FR" sz="1800" b="0" i="0" u="none" strike="noStrike" baseline="0" dirty="0">
                <a:latin typeface="CMSY10"/>
              </a:rPr>
              <a:t>(2) </a:t>
            </a:r>
            <a:r>
              <a:rPr lang="fr-FR" sz="1800" b="0" i="0" u="none" strike="noStrike" baseline="0" dirty="0">
                <a:latin typeface="NimbusRomNo9L-Regu"/>
              </a:rPr>
              <a:t>membres pour permettre une</a:t>
            </a:r>
          </a:p>
          <a:p>
            <a:pPr algn="l"/>
            <a:r>
              <a:rPr lang="fr-FR" sz="1800" b="0" i="0" u="none" strike="noStrike" baseline="0" dirty="0">
                <a:latin typeface="NimbusRomNo9L-Regu"/>
              </a:rPr>
              <a:t>décision, où </a:t>
            </a:r>
            <a:r>
              <a:rPr lang="fr-FR" sz="1800" b="0" i="0" u="none" strike="noStrike" baseline="0" dirty="0">
                <a:latin typeface="NimbusRomNo9L-ReguItal"/>
              </a:rPr>
              <a:t>N </a:t>
            </a:r>
            <a:r>
              <a:rPr lang="fr-FR" sz="1800" b="0" i="0" u="none" strike="noStrike" baseline="0" dirty="0">
                <a:latin typeface="NimbusRomNo9L-Regu"/>
              </a:rPr>
              <a:t>fait référence au nombre de </a:t>
            </a:r>
            <a:r>
              <a:rPr lang="fr-FR" sz="1800" b="0" i="0" u="none" strike="noStrike" baseline="0" dirty="0" err="1">
                <a:latin typeface="NimbusRomNo9L-Regu"/>
              </a:rPr>
              <a:t>noeuds</a:t>
            </a:r>
            <a:r>
              <a:rPr lang="fr-FR" sz="1800" b="0" i="0" u="none" strike="noStrike" baseline="0" dirty="0">
                <a:latin typeface="NimbusRomNo9L-Regu"/>
              </a:rPr>
              <a:t> </a:t>
            </a:r>
            <a:r>
              <a:rPr lang="fr-FR" sz="1800" b="0" i="0" u="none" strike="noStrike" baseline="0" dirty="0">
                <a:latin typeface="NimbusRomNo9L-ReguItal"/>
              </a:rPr>
              <a:t>manager</a:t>
            </a:r>
            <a:r>
              <a:rPr lang="fr-FR"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75</a:t>
            </a:fld>
            <a:endParaRPr lang="en-US"/>
          </a:p>
        </p:txBody>
      </p:sp>
    </p:spTree>
    <p:extLst>
      <p:ext uri="{BB962C8B-B14F-4D97-AF65-F5344CB8AC3E}">
        <p14:creationId xmlns:p14="http://schemas.microsoft.com/office/powerpoint/2010/main" val="486751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76</a:t>
            </a:fld>
            <a:endParaRPr lang="en-US"/>
          </a:p>
        </p:txBody>
      </p:sp>
    </p:spTree>
    <p:extLst>
      <p:ext uri="{BB962C8B-B14F-4D97-AF65-F5344CB8AC3E}">
        <p14:creationId xmlns:p14="http://schemas.microsoft.com/office/powerpoint/2010/main" val="587764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77</a:t>
            </a:fld>
            <a:endParaRPr lang="en-US"/>
          </a:p>
        </p:txBody>
      </p:sp>
    </p:spTree>
    <p:extLst>
      <p:ext uri="{BB962C8B-B14F-4D97-AF65-F5344CB8AC3E}">
        <p14:creationId xmlns:p14="http://schemas.microsoft.com/office/powerpoint/2010/main" val="3932190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78</a:t>
            </a:fld>
            <a:endParaRPr lang="en-US"/>
          </a:p>
        </p:txBody>
      </p:sp>
    </p:spTree>
    <p:extLst>
      <p:ext uri="{BB962C8B-B14F-4D97-AF65-F5344CB8AC3E}">
        <p14:creationId xmlns:p14="http://schemas.microsoft.com/office/powerpoint/2010/main" val="1376002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79</a:t>
            </a:fld>
            <a:endParaRPr lang="en-US"/>
          </a:p>
        </p:txBody>
      </p:sp>
    </p:spTree>
    <p:extLst>
      <p:ext uri="{BB962C8B-B14F-4D97-AF65-F5344CB8AC3E}">
        <p14:creationId xmlns:p14="http://schemas.microsoft.com/office/powerpoint/2010/main" val="1388977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un exemple en noir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80</a:t>
            </a:fld>
            <a:endParaRPr lang="en-US"/>
          </a:p>
        </p:txBody>
      </p:sp>
    </p:spTree>
    <p:extLst>
      <p:ext uri="{BB962C8B-B14F-4D97-AF65-F5344CB8AC3E}">
        <p14:creationId xmlns:p14="http://schemas.microsoft.com/office/powerpoint/2010/main" val="3655771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Utiliser exemple en rouge pour expliquer</a:t>
            </a:r>
          </a:p>
        </p:txBody>
      </p:sp>
      <p:sp>
        <p:nvSpPr>
          <p:cNvPr id="4" name="Slide Number Placeholder 3"/>
          <p:cNvSpPr>
            <a:spLocks noGrp="1"/>
          </p:cNvSpPr>
          <p:nvPr>
            <p:ph type="sldNum" sz="quarter" idx="5"/>
          </p:nvPr>
        </p:nvSpPr>
        <p:spPr/>
        <p:txBody>
          <a:bodyPr/>
          <a:lstStyle/>
          <a:p>
            <a:fld id="{95B38C55-898F-43B2-BBEF-255DDB8A80A4}" type="slidenum">
              <a:rPr lang="en-US" smtClean="0"/>
              <a:t>81</a:t>
            </a:fld>
            <a:endParaRPr lang="en-US"/>
          </a:p>
        </p:txBody>
      </p:sp>
    </p:spTree>
    <p:extLst>
      <p:ext uri="{BB962C8B-B14F-4D97-AF65-F5344CB8AC3E}">
        <p14:creationId xmlns:p14="http://schemas.microsoft.com/office/powerpoint/2010/main" val="371021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répartir</a:t>
            </a:r>
            <a:r>
              <a:rPr lang="en-US" sz="1800" b="0" i="0" u="none" strike="noStrike" baseline="0" dirty="0">
                <a:latin typeface="NimbusRomNo9L-Regu"/>
              </a:rPr>
              <a:t> les </a:t>
            </a:r>
            <a:r>
              <a:rPr lang="en-US" sz="1800" b="0" i="0" u="none" strike="noStrike" baseline="0" dirty="0" err="1">
                <a:latin typeface="NimbusRomNo9L-Regu"/>
              </a:rPr>
              <a:t>requêtes</a:t>
            </a:r>
            <a:r>
              <a:rPr lang="en-US" sz="1800" b="0" i="0" u="none" strike="noStrike" baseline="0" dirty="0">
                <a:latin typeface="NimbusRomNo9L-Regu"/>
              </a:rPr>
              <a:t> </a:t>
            </a:r>
            <a:r>
              <a:rPr lang="fr-FR" sz="1800" b="0" i="0" u="none" strike="noStrike" baseline="0" dirty="0">
                <a:latin typeface="NimbusRomNo9L-Regu"/>
              </a:rPr>
              <a:t>à l’ensemble des </a:t>
            </a:r>
            <a:r>
              <a:rPr lang="fr-FR" sz="1800" b="0" i="0" u="none" strike="noStrike" baseline="0" dirty="0" err="1">
                <a:latin typeface="NimbusRomNo9L-Regu"/>
              </a:rPr>
              <a:t>noeuds</a:t>
            </a:r>
            <a:r>
              <a:rPr lang="fr-FR" sz="1800" b="0" i="0" u="none" strike="noStrike" baseline="0" dirty="0">
                <a:latin typeface="NimbusRomNo9L-Regu"/>
              </a:rPr>
              <a:t> actifs au sein du </a:t>
            </a:r>
            <a:r>
              <a:rPr lang="fr-FR" sz="1800" b="0" i="0" u="none" strike="noStrike" baseline="0" dirty="0">
                <a:latin typeface="NimbusRomNo9L-ReguItal"/>
              </a:rPr>
              <a:t>cluster </a:t>
            </a:r>
            <a:r>
              <a:rPr lang="fr-FR" sz="1800" b="0" i="0" u="none" strike="noStrike" baseline="0" dirty="0">
                <a:latin typeface="NimbusRomNo9L-Regu"/>
              </a:rPr>
              <a:t>pour éviter que l’un d’entre eux ne soit saturé</a:t>
            </a:r>
            <a:br>
              <a:rPr lang="fr-FR" sz="1800" b="0" i="0" u="none" strike="noStrike" baseline="0" dirty="0">
                <a:latin typeface="NimbusRomNo9L-Regu"/>
              </a:rPr>
            </a:br>
            <a:br>
              <a:rPr lang="fr-FR" sz="1800" b="0" i="0" u="none" strike="noStrike" baseline="0" dirty="0">
                <a:latin typeface="NimbusRomNo9L-Regu"/>
              </a:rPr>
            </a:br>
            <a:r>
              <a:rPr lang="fr-FR" sz="1800" b="0" i="0" u="none" strike="noStrike" baseline="0" dirty="0" err="1">
                <a:latin typeface="NimbusRomNo9L-Regu"/>
              </a:rPr>
              <a:t>Træfik</a:t>
            </a:r>
            <a:r>
              <a:rPr lang="fr-FR" sz="1800" b="0" i="0" u="none" strike="noStrike" baseline="0" dirty="0">
                <a:latin typeface="NimbusRomNo9L-Regu"/>
              </a:rPr>
              <a:t> : </a:t>
            </a:r>
          </a:p>
          <a:p>
            <a:pPr algn="l"/>
            <a:r>
              <a:rPr lang="fr-FR" sz="1800" b="0" i="0" u="none" strike="noStrike" baseline="0" dirty="0">
                <a:latin typeface="NimbusRomNo9L-Regu"/>
              </a:rPr>
              <a:t> - capacité à découvrir automatiquement les informations réseau et les services disponibles dans le </a:t>
            </a:r>
            <a:r>
              <a:rPr lang="fr-FR" sz="1800" b="0" i="0" u="none" strike="noStrike" baseline="0" dirty="0">
                <a:latin typeface="NimbusRomNo9L-ReguItal"/>
              </a:rPr>
              <a:t>cluster </a:t>
            </a:r>
          </a:p>
          <a:p>
            <a:pPr marL="0" indent="0" algn="l">
              <a:buFontTx/>
              <a:buNone/>
            </a:pPr>
            <a:r>
              <a:rPr lang="fr-FR" sz="1800" b="0" i="0" u="none" strike="noStrike" baseline="0" dirty="0">
                <a:latin typeface="NimbusRomNo9L-Regu"/>
              </a:rPr>
              <a:t> - </a:t>
            </a:r>
            <a:r>
              <a:rPr lang="fr-FR" sz="1800" b="0" i="0" u="none" strike="noStrike" baseline="0" dirty="0" err="1">
                <a:latin typeface="NimbusRomNo9L-Regu"/>
              </a:rPr>
              <a:t>MaJ</a:t>
            </a:r>
            <a:r>
              <a:rPr lang="fr-FR" sz="1800" b="0" i="0" u="none" strike="noStrike" baseline="0" dirty="0">
                <a:latin typeface="NimbusRomNo9L-Regu"/>
              </a:rPr>
              <a:t> dynamique de sa configuration en fonction de l’évolution de l’environnement. </a:t>
            </a:r>
          </a:p>
          <a:p>
            <a:pPr marL="285750" indent="-285750" algn="l">
              <a:buFontTx/>
              <a:buChar char="-"/>
            </a:pPr>
            <a:endParaRPr lang="fr-FR" sz="1800" b="0" i="0" u="none" strike="noStrike" baseline="0" dirty="0">
              <a:latin typeface="NimbusRomNo9L-Regu"/>
            </a:endParaRPr>
          </a:p>
          <a:p>
            <a:pPr marL="0" indent="0" algn="l">
              <a:buFontTx/>
              <a:buNone/>
            </a:pPr>
            <a:r>
              <a:rPr lang="fr-FR" sz="1800" b="0" i="0" u="none" strike="noStrike" baseline="0" dirty="0">
                <a:latin typeface="NimbusRomNo9L-Regu"/>
              </a:rPr>
              <a:t>Important car les microservices sont généralement sans état (</a:t>
            </a:r>
            <a:r>
              <a:rPr lang="fr-FR" sz="1800" b="0" i="0" u="none" strike="noStrike" baseline="0" dirty="0" err="1">
                <a:latin typeface="NimbusRomNo9L-ReguItal"/>
              </a:rPr>
              <a:t>stateless</a:t>
            </a:r>
            <a:r>
              <a:rPr lang="fr-FR" sz="1800" b="0" i="0" u="none" strike="noStrike" baseline="0" dirty="0">
                <a:latin typeface="NimbusRomNo9L-Regu"/>
              </a:rPr>
              <a:t>), mais aussi car leur durée de vie est souvent courte </a:t>
            </a:r>
          </a:p>
          <a:p>
            <a:pPr marL="0" indent="0" algn="l">
              <a:buFontTx/>
              <a:buNone/>
            </a:pPr>
            <a:r>
              <a:rPr lang="fr-FR" sz="1800" b="0" i="0" u="none" strike="noStrike" baseline="0" dirty="0">
                <a:latin typeface="NimbusRomNo9L-Regu"/>
              </a:rPr>
              <a:t>et de nouvelles versions peuvent avoir à être déployées fréquemment.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82</a:t>
            </a:fld>
            <a:endParaRPr lang="en-US"/>
          </a:p>
        </p:txBody>
      </p:sp>
    </p:spTree>
    <p:extLst>
      <p:ext uri="{BB962C8B-B14F-4D97-AF65-F5344CB8AC3E}">
        <p14:creationId xmlns:p14="http://schemas.microsoft.com/office/powerpoint/2010/main" val="279409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16</a:t>
            </a:fld>
            <a:endParaRPr lang="en-US"/>
          </a:p>
        </p:txBody>
      </p:sp>
    </p:spTree>
    <p:extLst>
      <p:ext uri="{BB962C8B-B14F-4D97-AF65-F5344CB8AC3E}">
        <p14:creationId xmlns:p14="http://schemas.microsoft.com/office/powerpoint/2010/main" val="1746295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identique à l’orchestration du cluster</a:t>
            </a:r>
          </a:p>
        </p:txBody>
      </p:sp>
      <p:sp>
        <p:nvSpPr>
          <p:cNvPr id="4" name="Slide Number Placeholder 3"/>
          <p:cNvSpPr>
            <a:spLocks noGrp="1"/>
          </p:cNvSpPr>
          <p:nvPr>
            <p:ph type="sldNum" sz="quarter" idx="5"/>
          </p:nvPr>
        </p:nvSpPr>
        <p:spPr/>
        <p:txBody>
          <a:bodyPr/>
          <a:lstStyle/>
          <a:p>
            <a:fld id="{95B38C55-898F-43B2-BBEF-255DDB8A80A4}" type="slidenum">
              <a:rPr lang="en-US" smtClean="0"/>
              <a:t>83</a:t>
            </a:fld>
            <a:endParaRPr lang="en-US"/>
          </a:p>
        </p:txBody>
      </p:sp>
    </p:spTree>
    <p:extLst>
      <p:ext uri="{BB962C8B-B14F-4D97-AF65-F5344CB8AC3E}">
        <p14:creationId xmlns:p14="http://schemas.microsoft.com/office/powerpoint/2010/main" val="381845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Service cluster agent déployé en global</a:t>
            </a:r>
          </a:p>
        </p:txBody>
      </p:sp>
      <p:sp>
        <p:nvSpPr>
          <p:cNvPr id="4" name="Slide Number Placeholder 3"/>
          <p:cNvSpPr>
            <a:spLocks noGrp="1"/>
          </p:cNvSpPr>
          <p:nvPr>
            <p:ph type="sldNum" sz="quarter" idx="5"/>
          </p:nvPr>
        </p:nvSpPr>
        <p:spPr/>
        <p:txBody>
          <a:bodyPr/>
          <a:lstStyle/>
          <a:p>
            <a:fld id="{95B38C55-898F-43B2-BBEF-255DDB8A80A4}" type="slidenum">
              <a:rPr lang="en-US" smtClean="0"/>
              <a:t>84</a:t>
            </a:fld>
            <a:endParaRPr lang="en-US"/>
          </a:p>
        </p:txBody>
      </p:sp>
    </p:spTree>
    <p:extLst>
      <p:ext uri="{BB962C8B-B14F-4D97-AF65-F5344CB8AC3E}">
        <p14:creationId xmlns:p14="http://schemas.microsoft.com/office/powerpoint/2010/main" val="2455530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Simulation de la défaillance des nœuds : </a:t>
            </a: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Débranchant le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cable</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8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éthernet</a:t>
            </a:r>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ou l’alimentation</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de récupération plus important après une panne d’alimentation</a:t>
            </a: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fiabilité globale plus que satisfaisante</a:t>
            </a:r>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endParaRPr lang="fr-FR" sz="1800" b="0" i="0" u="none" strike="noStrike" baseline="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en-US" sz="1800" b="0" i="0" u="none" strike="noStrike" baseline="0" dirty="0" err="1">
                <a:latin typeface="NimbusRomNo9L-Regu"/>
              </a:rPr>
              <a:t>Utilisation</a:t>
            </a:r>
            <a:r>
              <a:rPr lang="en-US" sz="1800" b="0" i="0" u="none" strike="noStrike" baseline="0" dirty="0">
                <a:latin typeface="NimbusRomNo9L-Regu"/>
              </a:rPr>
              <a:t> </a:t>
            </a:r>
            <a:r>
              <a:rPr lang="en-US" sz="1800" b="0" i="0" u="none" strike="noStrike" baseline="0" dirty="0" err="1">
                <a:latin typeface="NimbusRomNo9L-Regu"/>
              </a:rPr>
              <a:t>d’une</a:t>
            </a:r>
            <a:r>
              <a:rPr lang="en-US" sz="1800" b="0" i="0" u="none" strike="noStrike" baseline="0" dirty="0">
                <a:latin typeface="NimbusRomNo9L-Regu"/>
              </a:rPr>
              <a:t> source </a:t>
            </a:r>
            <a:r>
              <a:rPr lang="en-US" sz="1800" b="0" i="0" u="none" strike="noStrike" baseline="0" dirty="0" err="1">
                <a:latin typeface="NimbusRomNo9L-Regu"/>
              </a:rPr>
              <a:t>d’Alimentation</a:t>
            </a:r>
            <a:r>
              <a:rPr lang="en-US" sz="1800" b="0" i="0" u="none" strike="noStrike" baseline="0" dirty="0">
                <a:latin typeface="NimbusRomNo9L-Regu"/>
              </a:rPr>
              <a:t> Sans Interruption</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85</a:t>
            </a:fld>
            <a:endParaRPr lang="en-US"/>
          </a:p>
        </p:txBody>
      </p:sp>
    </p:spTree>
    <p:extLst>
      <p:ext uri="{BB962C8B-B14F-4D97-AF65-F5344CB8AC3E}">
        <p14:creationId xmlns:p14="http://schemas.microsoft.com/office/powerpoint/2010/main" val="2083092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87</a:t>
            </a:fld>
            <a:endParaRPr lang="en-US"/>
          </a:p>
        </p:txBody>
      </p:sp>
    </p:spTree>
    <p:extLst>
      <p:ext uri="{BB962C8B-B14F-4D97-AF65-F5344CB8AC3E}">
        <p14:creationId xmlns:p14="http://schemas.microsoft.com/office/powerpoint/2010/main" val="1964128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88</a:t>
            </a:fld>
            <a:endParaRPr lang="en-US"/>
          </a:p>
        </p:txBody>
      </p:sp>
    </p:spTree>
    <p:extLst>
      <p:ext uri="{BB962C8B-B14F-4D97-AF65-F5344CB8AC3E}">
        <p14:creationId xmlns:p14="http://schemas.microsoft.com/office/powerpoint/2010/main" val="29387643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89</a:t>
            </a:fld>
            <a:endParaRPr lang="en-US"/>
          </a:p>
        </p:txBody>
      </p:sp>
    </p:spTree>
    <p:extLst>
      <p:ext uri="{BB962C8B-B14F-4D97-AF65-F5344CB8AC3E}">
        <p14:creationId xmlns:p14="http://schemas.microsoft.com/office/powerpoint/2010/main" val="16965661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90</a:t>
            </a:fld>
            <a:endParaRPr lang="en-US"/>
          </a:p>
        </p:txBody>
      </p:sp>
    </p:spTree>
    <p:extLst>
      <p:ext uri="{BB962C8B-B14F-4D97-AF65-F5344CB8AC3E}">
        <p14:creationId xmlns:p14="http://schemas.microsoft.com/office/powerpoint/2010/main" val="2648835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API est principalement chargée de piloter tous les autres composants logiciels qui sont considérés comme des modules et que n’importe qui peut développer afin d’intégrer à l’outil de nouvelles fonctionnalités selon les besoins.</a:t>
            </a:r>
          </a:p>
          <a:p>
            <a:pPr algn="l"/>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91</a:t>
            </a:fld>
            <a:endParaRPr lang="en-US"/>
          </a:p>
        </p:txBody>
      </p:sp>
    </p:spTree>
    <p:extLst>
      <p:ext uri="{BB962C8B-B14F-4D97-AF65-F5344CB8AC3E}">
        <p14:creationId xmlns:p14="http://schemas.microsoft.com/office/powerpoint/2010/main" val="2580963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NimbusRomNo9L-Regu"/>
              </a:rPr>
              <a:t>lorsque</a:t>
            </a:r>
            <a:r>
              <a:rPr lang="en-US" sz="1800" b="0" i="0" u="none" strike="noStrike" baseline="0" dirty="0">
                <a:latin typeface="NimbusRomNo9L-Regu"/>
              </a:rPr>
              <a:t> </a:t>
            </a:r>
            <a:r>
              <a:rPr lang="en-US" sz="1800" b="0" i="0" u="none" strike="noStrike" baseline="0" dirty="0" err="1">
                <a:latin typeface="NimbusRomNo9L-Regu"/>
              </a:rPr>
              <a:t>l’API</a:t>
            </a:r>
            <a:r>
              <a:rPr lang="en-US" sz="1800" b="0" i="0" u="none" strike="noStrike" baseline="0" dirty="0">
                <a:latin typeface="NimbusRomNo9L-Regu"/>
              </a:rPr>
              <a:t> doit </a:t>
            </a:r>
            <a:r>
              <a:rPr lang="en-US" sz="1800" b="0" i="0" u="none" strike="noStrike" baseline="0" dirty="0" err="1">
                <a:latin typeface="NimbusRomNo9L-Regu"/>
              </a:rPr>
              <a:t>traiter</a:t>
            </a:r>
            <a:r>
              <a:rPr lang="en-US" sz="1800" b="0" i="0" u="none" strike="noStrike" baseline="0" dirty="0">
                <a:latin typeface="NimbusRomNo9L-Regu"/>
              </a:rPr>
              <a:t> </a:t>
            </a:r>
            <a:r>
              <a:rPr lang="fr-FR" sz="1800" b="0" i="0" u="none" strike="noStrike" baseline="0" dirty="0">
                <a:latin typeface="NimbusRomNo9L-Regu"/>
              </a:rPr>
              <a:t>un grand nombre de requêtes qui sont produites par plusieurs utilisateurs, il est possible de</a:t>
            </a:r>
          </a:p>
          <a:p>
            <a:pPr algn="l"/>
            <a:r>
              <a:rPr lang="fr-FR" sz="1800" b="0" i="0" u="none" strike="noStrike" baseline="0" dirty="0">
                <a:latin typeface="NimbusRomNo9L-Regu"/>
              </a:rPr>
              <a:t>procéder à une mise à l’échelle du service afin d’éviter un ralentissement de l’ensemble du système</a:t>
            </a:r>
            <a:r>
              <a:rPr lang="en-US" sz="1800" b="0" i="0" u="none" strike="noStrike" baseline="0" dirty="0">
                <a:latin typeface="NimbusRomNo9L-Regu"/>
              </a:rPr>
              <a:t>.</a:t>
            </a:r>
            <a:endParaRPr lang="fr-FR" sz="1800" b="0"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algn="l"/>
            <a:r>
              <a:rPr lang="fr-FR" sz="1800" b="0" i="0" u="none" strike="noStrike" baseline="0" dirty="0">
                <a:latin typeface="NimbusRomNo9L-Regu"/>
              </a:rPr>
              <a:t>l’API est chargée d’orchestrer le démarrage des différents modules de l’outil qui s’exécutent alors à l’intérieur de conteneurs.</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92</a:t>
            </a:fld>
            <a:endParaRPr lang="en-US"/>
          </a:p>
        </p:txBody>
      </p:sp>
    </p:spTree>
    <p:extLst>
      <p:ext uri="{BB962C8B-B14F-4D97-AF65-F5344CB8AC3E}">
        <p14:creationId xmlns:p14="http://schemas.microsoft.com/office/powerpoint/2010/main" val="717341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93</a:t>
            </a:fld>
            <a:endParaRPr lang="en-US"/>
          </a:p>
        </p:txBody>
      </p:sp>
    </p:spTree>
    <p:extLst>
      <p:ext uri="{BB962C8B-B14F-4D97-AF65-F5344CB8AC3E}">
        <p14:creationId xmlns:p14="http://schemas.microsoft.com/office/powerpoint/2010/main" val="35080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Matériel robuste et testé</a:t>
            </a:r>
          </a:p>
          <a:p>
            <a:pPr lvl="1"/>
            <a:r>
              <a:rPr lang="fr-FR" sz="1800" dirty="0"/>
              <a:t>Facilité d’accès aux données</a:t>
            </a:r>
          </a:p>
          <a:p>
            <a:pPr lvl="1"/>
            <a:endParaRPr lang="fr-FR" sz="1800" dirty="0"/>
          </a:p>
          <a:p>
            <a:r>
              <a:rPr lang="fr-FR" sz="2000" dirty="0"/>
              <a:t>Inconvénients</a:t>
            </a:r>
          </a:p>
          <a:p>
            <a:pPr lvl="1"/>
            <a:r>
              <a:rPr lang="fr-FR" sz="1800" dirty="0"/>
              <a:t>Architecture onéreuse</a:t>
            </a:r>
          </a:p>
          <a:p>
            <a:pPr lvl="1"/>
            <a:r>
              <a:rPr lang="fr-FR" sz="1800" dirty="0"/>
              <a:t>Beaucoup de points uniques de rupture</a:t>
            </a:r>
          </a:p>
          <a:p>
            <a:pPr lvl="1"/>
            <a:r>
              <a:rPr lang="fr-FR" sz="1800" dirty="0"/>
              <a:t>Complexité d’ajouter de nouveaux capteurs/effecteurs</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17</a:t>
            </a:fld>
            <a:endParaRPr lang="en-US"/>
          </a:p>
        </p:txBody>
      </p:sp>
    </p:spTree>
    <p:extLst>
      <p:ext uri="{BB962C8B-B14F-4D97-AF65-F5344CB8AC3E}">
        <p14:creationId xmlns:p14="http://schemas.microsoft.com/office/powerpoint/2010/main" val="42351782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Deux </a:t>
            </a:r>
            <a:r>
              <a:rPr lang="fr-FR" sz="1800" b="0" i="0" u="none" strike="noStrike" baseline="0" dirty="0">
                <a:latin typeface="NimbusRomNo9L-ReguItal"/>
              </a:rPr>
              <a:t>jobs </a:t>
            </a:r>
            <a:r>
              <a:rPr lang="fr-FR" sz="1800" b="0" i="0" u="none" strike="noStrike" baseline="0" dirty="0">
                <a:latin typeface="NimbusRomNo9L-Regu"/>
              </a:rPr>
              <a:t>démarrés à des moments différents, mais dont le traitement est concurrent. En effet, il est possible d’observer que pour le premier </a:t>
            </a:r>
            <a:r>
              <a:rPr lang="fr-FR" sz="1800" b="0" i="0" u="none" strike="noStrike" baseline="0" dirty="0">
                <a:latin typeface="NimbusRomNo9L-ReguItal"/>
              </a:rPr>
              <a:t>job</a:t>
            </a:r>
            <a:r>
              <a:rPr lang="fr-FR" sz="1800" b="0" i="0" u="none" strike="noStrike" baseline="0" dirty="0">
                <a:latin typeface="NimbusRomNo9L-Regu"/>
              </a:rPr>
              <a:t>, les tâches de fenêtrage et d’extraction de caractéristiques sont toutes les deux terminées alors que le conteneur d’apprentissage est toujours en cours d’exécution. À l’inverse, la tâche de fenêtrage pour le second </a:t>
            </a:r>
            <a:r>
              <a:rPr lang="fr-FR" sz="1800" b="0" i="0" u="none" strike="noStrike" baseline="0" dirty="0">
                <a:latin typeface="NimbusRomNo9L-ReguItal"/>
              </a:rPr>
              <a:t>job </a:t>
            </a:r>
            <a:r>
              <a:rPr lang="fr-FR" sz="1800" b="0" i="0" u="none" strike="noStrike" baseline="0" dirty="0">
                <a:latin typeface="NimbusRomNo9L-Regu"/>
              </a:rPr>
              <a:t>vient juste de commencer et les autres conteneurs ne sont pas visibles, car ils n’ont pas encore été </a:t>
            </a:r>
            <a:r>
              <a:rPr lang="en-US" sz="1800" b="0" i="0" u="none" strike="noStrike" baseline="0" dirty="0" err="1">
                <a:latin typeface="NimbusRomNo9L-Regu"/>
              </a:rPr>
              <a:t>démarrés</a:t>
            </a:r>
            <a:r>
              <a:rPr lang="en-US" sz="1800" b="0" i="0" u="none" strike="noStrike" baseline="0" dirty="0">
                <a:latin typeface="NimbusRomNo9L-Regu"/>
              </a:rPr>
              <a:t>.</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94</a:t>
            </a:fld>
            <a:endParaRPr lang="en-US"/>
          </a:p>
        </p:txBody>
      </p:sp>
    </p:spTree>
    <p:extLst>
      <p:ext uri="{BB962C8B-B14F-4D97-AF65-F5344CB8AC3E}">
        <p14:creationId xmlns:p14="http://schemas.microsoft.com/office/powerpoint/2010/main" val="40660238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95</a:t>
            </a:fld>
            <a:endParaRPr lang="en-US"/>
          </a:p>
        </p:txBody>
      </p:sp>
    </p:spTree>
    <p:extLst>
      <p:ext uri="{BB962C8B-B14F-4D97-AF65-F5344CB8AC3E}">
        <p14:creationId xmlns:p14="http://schemas.microsoft.com/office/powerpoint/2010/main" val="5712776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96</a:t>
            </a:fld>
            <a:endParaRPr lang="en-US"/>
          </a:p>
        </p:txBody>
      </p:sp>
    </p:spTree>
    <p:extLst>
      <p:ext uri="{BB962C8B-B14F-4D97-AF65-F5344CB8AC3E}">
        <p14:creationId xmlns:p14="http://schemas.microsoft.com/office/powerpoint/2010/main" val="11701846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97</a:t>
            </a:fld>
            <a:endParaRPr lang="en-US"/>
          </a:p>
        </p:txBody>
      </p:sp>
    </p:spTree>
    <p:extLst>
      <p:ext uri="{BB962C8B-B14F-4D97-AF65-F5344CB8AC3E}">
        <p14:creationId xmlns:p14="http://schemas.microsoft.com/office/powerpoint/2010/main" val="37714925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98</a:t>
            </a:fld>
            <a:endParaRPr lang="en-US"/>
          </a:p>
        </p:txBody>
      </p:sp>
    </p:spTree>
    <p:extLst>
      <p:ext uri="{BB962C8B-B14F-4D97-AF65-F5344CB8AC3E}">
        <p14:creationId xmlns:p14="http://schemas.microsoft.com/office/powerpoint/2010/main" val="2095764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100</a:t>
            </a:fld>
            <a:endParaRPr lang="en-US"/>
          </a:p>
        </p:txBody>
      </p:sp>
    </p:spTree>
    <p:extLst>
      <p:ext uri="{BB962C8B-B14F-4D97-AF65-F5344CB8AC3E}">
        <p14:creationId xmlns:p14="http://schemas.microsoft.com/office/powerpoint/2010/main" val="32673604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102</a:t>
            </a:fld>
            <a:endParaRPr lang="en-US"/>
          </a:p>
        </p:txBody>
      </p:sp>
    </p:spTree>
    <p:extLst>
      <p:ext uri="{BB962C8B-B14F-4D97-AF65-F5344CB8AC3E}">
        <p14:creationId xmlns:p14="http://schemas.microsoft.com/office/powerpoint/2010/main" val="1743870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103</a:t>
            </a:fld>
            <a:endParaRPr lang="en-US"/>
          </a:p>
        </p:txBody>
      </p:sp>
    </p:spTree>
    <p:extLst>
      <p:ext uri="{BB962C8B-B14F-4D97-AF65-F5344CB8AC3E}">
        <p14:creationId xmlns:p14="http://schemas.microsoft.com/office/powerpoint/2010/main" val="31053121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104</a:t>
            </a:fld>
            <a:endParaRPr lang="en-US"/>
          </a:p>
        </p:txBody>
      </p:sp>
    </p:spTree>
    <p:extLst>
      <p:ext uri="{BB962C8B-B14F-4D97-AF65-F5344CB8AC3E}">
        <p14:creationId xmlns:p14="http://schemas.microsoft.com/office/powerpoint/2010/main" val="18717488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1/ nous a permis d’identifier les différents besoins essentiels à une meilleure intégration de ces dispositifs au sein des habitats intelligents. Il est donc apparu que ceux-ci étaient davantage liés aux composants logiciels des </a:t>
            </a:r>
            <a:r>
              <a:rPr lang="fr-FR" sz="1800" b="0" i="0" u="none" strike="noStrike" baseline="0" dirty="0" err="1">
                <a:latin typeface="NimbusRomNo9L-ReguItal"/>
              </a:rPr>
              <a:t>wearble</a:t>
            </a:r>
            <a:r>
              <a:rPr lang="fr-FR" sz="1800" b="0" i="0" u="none" strike="noStrike" baseline="0" dirty="0">
                <a:latin typeface="NimbusRomNo9L-ReguItal"/>
              </a:rPr>
              <a:t> </a:t>
            </a:r>
            <a:r>
              <a:rPr lang="fr-FR" sz="1800" b="0" i="0" u="none" strike="noStrike" baseline="0" dirty="0" err="1">
                <a:latin typeface="NimbusRomNo9L-ReguItal"/>
              </a:rPr>
              <a:t>device</a:t>
            </a:r>
            <a:r>
              <a:rPr lang="fr-FR" sz="1800" b="0" i="0" u="none" strike="noStrike" baseline="0" dirty="0">
                <a:latin typeface="NimbusRomNo9L-ReguItal"/>
              </a:rPr>
              <a:t> </a:t>
            </a:r>
            <a:r>
              <a:rPr lang="fr-FR" sz="1800" b="0" i="0" u="none" strike="noStrike" baseline="0" dirty="0">
                <a:latin typeface="NimbusRomNo9L-Regu"/>
              </a:rPr>
              <a:t>plus qu’au matériel.</a:t>
            </a:r>
          </a:p>
          <a:p>
            <a:pPr algn="l"/>
            <a:endParaRPr lang="fr-FR" sz="1800" b="0" i="0" u="none" strike="noStrike" baseline="0" dirty="0">
              <a:latin typeface="NimbusRomNo9L-Regu"/>
            </a:endParaRPr>
          </a:p>
          <a:p>
            <a:pPr algn="l"/>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Ubiquitous</a:t>
            </a:r>
            <a:r>
              <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rPr>
              <a:t> Intelligence and </a:t>
            </a:r>
            <a:r>
              <a:rPr lang="fr-FR" sz="1800" b="1" i="0" u="none" strike="noStrike" baseline="0" dirty="0" err="1">
                <a:solidFill>
                  <a:schemeClr val="tx1">
                    <a:lumMod val="65000"/>
                    <a:lumOff val="35000"/>
                  </a:schemeClr>
                </a:solidFill>
                <a:latin typeface="NimbusRomNo9L-Regu"/>
                <a:cs typeface="Helvetica" panose="020B0604020202020204" pitchFamily="34" charset="0"/>
                <a:sym typeface="Wingdings" panose="05000000000000000000" pitchFamily="2" charset="2"/>
              </a:rPr>
              <a:t>Computing</a:t>
            </a:r>
            <a:endParaRPr lang="fr-FR" sz="1800" b="1" i="0" u="none" strike="noStrike" baseline="0" dirty="0">
              <a:solidFill>
                <a:schemeClr val="tx1">
                  <a:lumMod val="65000"/>
                  <a:lumOff val="35000"/>
                </a:schemeClr>
              </a:solidFill>
              <a:latin typeface="NimbusRomNo9L-Regu"/>
              <a:cs typeface="Helvetica" panose="020B0604020202020204" pitchFamily="34" charset="0"/>
              <a:sym typeface="Wingdings" panose="05000000000000000000" pitchFamily="2" charset="2"/>
            </a:endParaRPr>
          </a:p>
          <a:p>
            <a:pPr algn="l"/>
            <a:r>
              <a:rPr lang="en-US" sz="2800" b="1" i="0" dirty="0">
                <a:solidFill>
                  <a:srgbClr val="035289"/>
                </a:solidFill>
                <a:effectLst/>
                <a:latin typeface="arial" panose="020B0604020202020204" pitchFamily="34" charset="0"/>
              </a:rPr>
              <a:t>Journal of Ambient Intelligence and Humanized Computing</a:t>
            </a:r>
            <a:endParaRPr lang="fr-FR" sz="18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5B38C55-898F-43B2-BBEF-255DDB8A80A4}" type="slidenum">
              <a:rPr lang="en-US" smtClean="0"/>
              <a:t>105</a:t>
            </a:fld>
            <a:endParaRPr lang="en-US"/>
          </a:p>
        </p:txBody>
      </p:sp>
    </p:spTree>
    <p:extLst>
      <p:ext uri="{BB962C8B-B14F-4D97-AF65-F5344CB8AC3E}">
        <p14:creationId xmlns:p14="http://schemas.microsoft.com/office/powerpoint/2010/main" val="187501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Avantages</a:t>
            </a:r>
          </a:p>
          <a:p>
            <a:pPr lvl="1"/>
            <a:r>
              <a:rPr lang="fr-FR" sz="1800" dirty="0"/>
              <a:t>Ajout automatique des capteurs</a:t>
            </a:r>
          </a:p>
          <a:p>
            <a:pPr lvl="1"/>
            <a:r>
              <a:rPr lang="fr-FR" sz="1800" dirty="0"/>
              <a:t>Haute abstraction des données</a:t>
            </a:r>
          </a:p>
          <a:p>
            <a:pPr lvl="1"/>
            <a:r>
              <a:rPr lang="fr-FR" sz="1800" dirty="0"/>
              <a:t>Coûts réduits</a:t>
            </a:r>
          </a:p>
          <a:p>
            <a:pPr lvl="1"/>
            <a:endParaRPr lang="fr-FR" sz="1800" dirty="0"/>
          </a:p>
          <a:p>
            <a:r>
              <a:rPr lang="fr-FR" sz="2000" dirty="0"/>
              <a:t>Inconvénients</a:t>
            </a:r>
          </a:p>
          <a:p>
            <a:pPr lvl="1"/>
            <a:r>
              <a:rPr lang="fr-FR" sz="1800" dirty="0"/>
              <a:t>Point unique de rupture</a:t>
            </a:r>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18</a:t>
            </a:fld>
            <a:endParaRPr lang="en-US"/>
          </a:p>
        </p:txBody>
      </p:sp>
    </p:spTree>
    <p:extLst>
      <p:ext uri="{BB962C8B-B14F-4D97-AF65-F5344CB8AC3E}">
        <p14:creationId xmlns:p14="http://schemas.microsoft.com/office/powerpoint/2010/main" val="159513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Point unique de rupture dans l’accès aux données</a:t>
            </a:r>
            <a:endParaRPr lang="fr-FR" dirty="0"/>
          </a:p>
          <a:p>
            <a:endParaRPr lang="en-US" dirty="0"/>
          </a:p>
        </p:txBody>
      </p:sp>
      <p:sp>
        <p:nvSpPr>
          <p:cNvPr id="4" name="Slide Number Placeholder 3"/>
          <p:cNvSpPr>
            <a:spLocks noGrp="1"/>
          </p:cNvSpPr>
          <p:nvPr>
            <p:ph type="sldNum" sz="quarter" idx="5"/>
          </p:nvPr>
        </p:nvSpPr>
        <p:spPr/>
        <p:txBody>
          <a:bodyPr/>
          <a:lstStyle/>
          <a:p>
            <a:fld id="{95B38C55-898F-43B2-BBEF-255DDB8A80A4}" type="slidenum">
              <a:rPr lang="en-US" smtClean="0"/>
              <a:t>19</a:t>
            </a:fld>
            <a:endParaRPr lang="en-US"/>
          </a:p>
        </p:txBody>
      </p:sp>
    </p:spTree>
    <p:extLst>
      <p:ext uri="{BB962C8B-B14F-4D97-AF65-F5344CB8AC3E}">
        <p14:creationId xmlns:p14="http://schemas.microsoft.com/office/powerpoint/2010/main" val="405190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61C51E-B53C-4AC5-9F34-A21C815FD41F}"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87223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85E95-2E13-4340-BD43-FEE7C799FD8F}"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02640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F0EAD-6CCE-4BCF-ABC4-4F9902C749D0}"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4991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E721D3-346C-4C47-AE1D-E28C94280825}"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83549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8D3DD-8466-4F97-9D4C-9175FC5F8025}"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2693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03B05F-7979-4696-9299-EBA23C081FF1}"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25164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F74B3E-FDF9-47EA-8A64-0E75ECA2BD2A}" type="datetime1">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09983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4FD4-D8C9-45E8-9953-CE69B404580C}" type="datetime1">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21522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27E45-98EE-439A-AE21-E7654A9D7556}" type="datetime1">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33320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972BB-6BBB-40CC-8A1F-12E9685E59A2}"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400940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C4A930-40FB-4757-9259-3121EECD745D}"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54A26-D899-4EA7-B9D3-C4E768737F73}" type="slidenum">
              <a:rPr lang="en-US" smtClean="0"/>
              <a:t>‹#›</a:t>
            </a:fld>
            <a:endParaRPr lang="en-US"/>
          </a:p>
        </p:txBody>
      </p:sp>
    </p:spTree>
    <p:extLst>
      <p:ext uri="{BB962C8B-B14F-4D97-AF65-F5344CB8AC3E}">
        <p14:creationId xmlns:p14="http://schemas.microsoft.com/office/powerpoint/2010/main" val="1338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C0CEB-61CF-41D3-841A-33373599B52E}" type="datetime1">
              <a:rPr lang="en-US" smtClean="0"/>
              <a:t>3/28/2021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54A26-D899-4EA7-B9D3-C4E768737F73}" type="slidenum">
              <a:rPr lang="en-US" smtClean="0"/>
              <a:t>‹#›</a:t>
            </a:fld>
            <a:endParaRPr lang="en-US"/>
          </a:p>
        </p:txBody>
      </p:sp>
    </p:spTree>
    <p:extLst>
      <p:ext uri="{BB962C8B-B14F-4D97-AF65-F5344CB8AC3E}">
        <p14:creationId xmlns:p14="http://schemas.microsoft.com/office/powerpoint/2010/main" val="4014323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hyperlink" Target="http://dx.doi.org/10.1080/09602010343000156" TargetMode="External"/><Relationship Id="rId3" Type="http://schemas.openxmlformats.org/officeDocument/2006/relationships/hyperlink" Target="http://dx.doi.org/10.3414/ME0592" TargetMode="External"/><Relationship Id="rId7" Type="http://schemas.openxmlformats.org/officeDocument/2006/relationships/hyperlink" Target="http://dx.doi.org/10.4018/ijrat.2013010103" TargetMode="External"/><Relationship Id="rId2" Type="http://schemas.openxmlformats.org/officeDocument/2006/relationships/hyperlink" Target="http://dx.doi.org/10.13140/RG.2.2.22580.04483" TargetMode="External"/><Relationship Id="rId1" Type="http://schemas.openxmlformats.org/officeDocument/2006/relationships/slideLayout" Target="../slideLayouts/slideLayout2.xml"/><Relationship Id="rId6" Type="http://schemas.openxmlformats.org/officeDocument/2006/relationships/hyperlink" Target="http://dx.doi.org/10.1518/001872098779480613" TargetMode="External"/><Relationship Id="rId5" Type="http://schemas.openxmlformats.org/officeDocument/2006/relationships/hyperlink" Target="http://dx.doi.org/10.1093/%20geront/9.3_Part_1.179" TargetMode="External"/><Relationship Id="rId4" Type="http://schemas.openxmlformats.org/officeDocument/2006/relationships/hyperlink" Target="http://dx.doi.org/10.1145/1978802.1978815"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dx.doi.org/10.%203233/978-1-60750-048-3-183" TargetMode="External"/><Relationship Id="rId2" Type="http://schemas.openxmlformats.org/officeDocument/2006/relationships/hyperlink" Target="http://dx.doi.org/10.1016/j.comcom.2020.04.025" TargetMode="External"/><Relationship Id="rId1" Type="http://schemas.openxmlformats.org/officeDocument/2006/relationships/slideLayout" Target="../slideLayouts/slideLayout2.xml"/><Relationship Id="rId6" Type="http://schemas.openxmlformats.org/officeDocument/2006/relationships/hyperlink" Target="http://dx.doi.org/10.1109/MC.2012.328" TargetMode="External"/><Relationship Id="rId5" Type="http://schemas.openxmlformats.org/officeDocument/2006/relationships/hyperlink" Target="http://dx.doi.org/10.1007/978-3-319-57837-8_14" TargetMode="External"/><Relationship Id="rId4" Type="http://schemas.openxmlformats.org/officeDocument/2006/relationships/hyperlink" Target="http://dx.doi.org/10.1109/MC.2005.107"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dx.doi.org/10.1016/S1474-6670(17)32082-7" TargetMode="External"/><Relationship Id="rId2" Type="http://schemas.openxmlformats.org/officeDocument/2006/relationships/hyperlink" Target="http://dx.doi.org/10.1007/s12652-018-0954-5" TargetMode="External"/><Relationship Id="rId1" Type="http://schemas.openxmlformats.org/officeDocument/2006/relationships/slideLayout" Target="../slideLayouts/slideLayout2.xml"/><Relationship Id="rId5" Type="http://schemas.openxmlformats.org/officeDocument/2006/relationships/hyperlink" Target="http://dx.doi.org/10.%201371/journal.pone.0162107" TargetMode="External"/><Relationship Id="rId4" Type="http://schemas.openxmlformats.org/officeDocument/2006/relationships/hyperlink" Target="http://dx.doi.org/10.3182/20070919-3-HR-3904.000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umerama.com/tech/128374-comment-traduire-wearable-lacademie-francaise-nous-a-repondu.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oleObject" Target="../embeddings/oleObject6.bin"/><Relationship Id="rId4" Type="http://schemas.openxmlformats.org/officeDocument/2006/relationships/image" Target="../media/image18.emf"/></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oleObject" Target="../embeddings/oleObject10.bin"/><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oleObject" Target="../embeddings/oleObject13.bin"/><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oleObject" Target="../embeddings/oleObject15.bin"/><Relationship Id="rId4" Type="http://schemas.openxmlformats.org/officeDocument/2006/relationships/image" Target="../media/image30.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ctrTitle"/>
          </p:nvPr>
        </p:nvSpPr>
        <p:spPr>
          <a:xfrm>
            <a:off x="0" y="2052735"/>
            <a:ext cx="9144000" cy="4805265"/>
          </a:xfrm>
          <a:solidFill>
            <a:srgbClr val="2F71D1"/>
          </a:solidFill>
        </p:spPr>
        <p:txBody>
          <a:bodyPr anchor="b">
            <a:noAutofit/>
          </a:bodyPr>
          <a:lstStyle/>
          <a:p>
            <a:pPr algn="l">
              <a:lnSpc>
                <a:spcPct val="100000"/>
              </a:lnSpc>
              <a:spcBef>
                <a:spcPts val="1200"/>
              </a:spcBef>
              <a:spcAft>
                <a:spcPts val="2400"/>
              </a:spcAft>
              <a:tabLst>
                <a:tab pos="914400" algn="l"/>
              </a:tabLst>
            </a:pPr>
            <a:r>
              <a:rPr lang="fr-FR" sz="3200" dirty="0">
                <a:solidFill>
                  <a:schemeClr val="bg1"/>
                </a:solidFill>
                <a:latin typeface="Helvetica" panose="020B0604020202020204" pitchFamily="34" charset="0"/>
                <a:cs typeface="Helvetica" panose="020B0604020202020204" pitchFamily="34" charset="0"/>
              </a:rPr>
              <a:t>    Maisons Intelligentes : Nouvelles </a:t>
            </a:r>
            <a:br>
              <a:rPr lang="fr-FR" sz="3200" dirty="0">
                <a:solidFill>
                  <a:schemeClr val="bg1"/>
                </a:solidFill>
                <a:latin typeface="Helvetica" panose="020B0604020202020204" pitchFamily="34" charset="0"/>
                <a:cs typeface="Helvetica" panose="020B0604020202020204" pitchFamily="34" charset="0"/>
              </a:rPr>
            </a:br>
            <a:r>
              <a:rPr lang="fr-FR" sz="3200" dirty="0">
                <a:solidFill>
                  <a:schemeClr val="bg1"/>
                </a:solidFill>
                <a:latin typeface="Helvetica" panose="020B0604020202020204" pitchFamily="34" charset="0"/>
                <a:cs typeface="Helvetica" panose="020B0604020202020204" pitchFamily="34" charset="0"/>
              </a:rPr>
              <a:t>    Applications des </a:t>
            </a:r>
            <a:r>
              <a:rPr lang="fr-FR" sz="3200" i="1" dirty="0" err="1">
                <a:solidFill>
                  <a:schemeClr val="bg1"/>
                </a:solidFill>
                <a:latin typeface="Helvetica" panose="020B0604020202020204" pitchFamily="34" charset="0"/>
                <a:cs typeface="Helvetica" panose="020B0604020202020204" pitchFamily="34" charset="0"/>
              </a:rPr>
              <a:t>Wearable</a:t>
            </a:r>
            <a:r>
              <a:rPr lang="fr-FR" sz="3200" i="1" dirty="0">
                <a:solidFill>
                  <a:schemeClr val="bg1"/>
                </a:solidFill>
                <a:latin typeface="Helvetica" panose="020B0604020202020204" pitchFamily="34" charset="0"/>
                <a:cs typeface="Helvetica" panose="020B0604020202020204" pitchFamily="34" charset="0"/>
              </a:rPr>
              <a:t> </a:t>
            </a:r>
            <a:r>
              <a:rPr lang="fr-FR" sz="3200" i="1" dirty="0" err="1">
                <a:solidFill>
                  <a:schemeClr val="bg1"/>
                </a:solidFill>
                <a:latin typeface="Helvetica" panose="020B0604020202020204" pitchFamily="34" charset="0"/>
                <a:cs typeface="Helvetica" panose="020B0604020202020204" pitchFamily="34" charset="0"/>
              </a:rPr>
              <a:t>Devices</a:t>
            </a:r>
            <a:r>
              <a:rPr lang="fr-FR" sz="3200" i="1" dirty="0">
                <a:solidFill>
                  <a:schemeClr val="bg1"/>
                </a:solidFill>
                <a:latin typeface="Helvetica" panose="020B0604020202020204" pitchFamily="34" charset="0"/>
                <a:cs typeface="Helvetica" panose="020B0604020202020204" pitchFamily="34" charset="0"/>
              </a:rPr>
              <a:t> dans</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une Architecture Distribuée Grâce à un</a:t>
            </a:r>
            <a:br>
              <a:rPr lang="fr-FR" sz="3200" i="1" dirty="0">
                <a:solidFill>
                  <a:schemeClr val="bg1"/>
                </a:solidFill>
                <a:latin typeface="Helvetica" panose="020B0604020202020204" pitchFamily="34" charset="0"/>
                <a:cs typeface="Helvetica" panose="020B0604020202020204" pitchFamily="34" charset="0"/>
              </a:rPr>
            </a:br>
            <a:r>
              <a:rPr lang="fr-FR" sz="3200" i="1" dirty="0">
                <a:solidFill>
                  <a:schemeClr val="bg1"/>
                </a:solidFill>
                <a:latin typeface="Helvetica" panose="020B0604020202020204" pitchFamily="34" charset="0"/>
                <a:cs typeface="Helvetica" panose="020B0604020202020204" pitchFamily="34" charset="0"/>
              </a:rPr>
              <a:t>    Outils d’Apprentissage Machine Modulaire</a:t>
            </a:r>
            <a:br>
              <a:rPr lang="fr-FR" sz="2800" i="1"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br>
              <a:rPr lang="fr-FR" sz="2800" dirty="0">
                <a:solidFill>
                  <a:schemeClr val="bg1"/>
                </a:solidFill>
                <a:latin typeface="Helvetica" panose="020B0604020202020204" pitchFamily="34" charset="0"/>
                <a:cs typeface="Helvetica" panose="020B0604020202020204" pitchFamily="34" charset="0"/>
              </a:rPr>
            </a:br>
            <a:endParaRPr lang="en-US" sz="900" dirty="0">
              <a:solidFill>
                <a:schemeClr val="bg1"/>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3" y="566239"/>
            <a:ext cx="2076969" cy="124741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66" y="736144"/>
            <a:ext cx="2857500" cy="904875"/>
          </a:xfrm>
          <a:prstGeom prst="rect">
            <a:avLst/>
          </a:prstGeom>
        </p:spPr>
      </p:pic>
      <p:sp>
        <p:nvSpPr>
          <p:cNvPr id="6" name="TextBox 5">
            <a:extLst>
              <a:ext uri="{FF2B5EF4-FFF2-40B4-BE49-F238E27FC236}">
                <a16:creationId xmlns:a16="http://schemas.microsoft.com/office/drawing/2014/main" id="{88EA418F-0741-4A33-97FF-D9A36D9381FA}"/>
              </a:ext>
            </a:extLst>
          </p:cNvPr>
          <p:cNvSpPr txBox="1"/>
          <p:nvPr/>
        </p:nvSpPr>
        <p:spPr>
          <a:xfrm>
            <a:off x="409034" y="2395048"/>
            <a:ext cx="3740511" cy="584775"/>
          </a:xfrm>
          <a:prstGeom prst="rect">
            <a:avLst/>
          </a:prstGeom>
          <a:noFill/>
        </p:spPr>
        <p:txBody>
          <a:bodyPr wrap="none" rtlCol="0">
            <a:spAutoFit/>
          </a:bodyPr>
          <a:lstStyle/>
          <a:p>
            <a:r>
              <a:rPr lang="fr-FR" sz="3200" i="1" dirty="0">
                <a:solidFill>
                  <a:schemeClr val="bg1"/>
                </a:solidFill>
              </a:rPr>
              <a:t>Soutenance de Thèse</a:t>
            </a:r>
          </a:p>
        </p:txBody>
      </p:sp>
      <p:sp>
        <p:nvSpPr>
          <p:cNvPr id="11" name="TextBox 10">
            <a:extLst>
              <a:ext uri="{FF2B5EF4-FFF2-40B4-BE49-F238E27FC236}">
                <a16:creationId xmlns:a16="http://schemas.microsoft.com/office/drawing/2014/main" id="{A538228C-C345-4120-A76B-B9D022337817}"/>
              </a:ext>
            </a:extLst>
          </p:cNvPr>
          <p:cNvSpPr txBox="1"/>
          <p:nvPr/>
        </p:nvSpPr>
        <p:spPr>
          <a:xfrm>
            <a:off x="6004874" y="6123935"/>
            <a:ext cx="2730092" cy="338554"/>
          </a:xfrm>
          <a:prstGeom prst="rect">
            <a:avLst/>
          </a:prstGeom>
          <a:noFill/>
        </p:spPr>
        <p:txBody>
          <a:bodyPr wrap="square" rtlCol="0">
            <a:spAutoFit/>
          </a:bodyPr>
          <a:lstStyle/>
          <a:p>
            <a:pPr algn="r"/>
            <a:r>
              <a:rPr lang="fr-FR" sz="1600" dirty="0">
                <a:solidFill>
                  <a:schemeClr val="bg1"/>
                </a:solidFill>
              </a:rPr>
              <a:t>Florentin Thullier—2021-03-12</a:t>
            </a:r>
          </a:p>
        </p:txBody>
      </p:sp>
      <p:sp>
        <p:nvSpPr>
          <p:cNvPr id="10" name="TextBox 9">
            <a:extLst>
              <a:ext uri="{FF2B5EF4-FFF2-40B4-BE49-F238E27FC236}">
                <a16:creationId xmlns:a16="http://schemas.microsoft.com/office/drawing/2014/main" id="{626A9250-CF88-4A9F-AD29-D0D3CD3AA606}"/>
              </a:ext>
            </a:extLst>
          </p:cNvPr>
          <p:cNvSpPr txBox="1"/>
          <p:nvPr/>
        </p:nvSpPr>
        <p:spPr>
          <a:xfrm>
            <a:off x="409034" y="6000825"/>
            <a:ext cx="3267419" cy="584775"/>
          </a:xfrm>
          <a:prstGeom prst="rect">
            <a:avLst/>
          </a:prstGeom>
          <a:noFill/>
        </p:spPr>
        <p:txBody>
          <a:bodyPr wrap="square" rtlCol="0">
            <a:spAutoFit/>
          </a:bodyPr>
          <a:lstStyle/>
          <a:p>
            <a:r>
              <a:rPr lang="fr-FR" sz="1600" b="1" dirty="0">
                <a:solidFill>
                  <a:schemeClr val="bg1"/>
                </a:solidFill>
              </a:rPr>
              <a:t>Direction : </a:t>
            </a:r>
            <a:r>
              <a:rPr lang="fr-FR" sz="1600" dirty="0">
                <a:solidFill>
                  <a:schemeClr val="bg1"/>
                </a:solidFill>
              </a:rPr>
              <a:t>Dr Sébastien </a:t>
            </a:r>
            <a:r>
              <a:rPr lang="fr-FR" sz="1600" dirty="0" err="1">
                <a:solidFill>
                  <a:schemeClr val="bg1"/>
                </a:solidFill>
              </a:rPr>
              <a:t>Gaboury</a:t>
            </a:r>
            <a:endParaRPr lang="fr-FR" sz="1600" dirty="0">
              <a:solidFill>
                <a:schemeClr val="bg1"/>
              </a:solidFill>
            </a:endParaRPr>
          </a:p>
          <a:p>
            <a:r>
              <a:rPr lang="fr-FR" sz="1600" b="1" dirty="0">
                <a:solidFill>
                  <a:schemeClr val="bg1"/>
                </a:solidFill>
              </a:rPr>
              <a:t>Codirection : </a:t>
            </a:r>
            <a:r>
              <a:rPr lang="fr-FR" sz="1600" dirty="0">
                <a:solidFill>
                  <a:schemeClr val="bg1"/>
                </a:solidFill>
              </a:rPr>
              <a:t>Dr Sylvain </a:t>
            </a:r>
            <a:r>
              <a:rPr lang="fr-FR" sz="1600" dirty="0" err="1">
                <a:solidFill>
                  <a:schemeClr val="bg1"/>
                </a:solidFill>
              </a:rPr>
              <a:t>Hallé</a:t>
            </a:r>
            <a:endParaRPr lang="fr-FR" sz="1600" dirty="0">
              <a:solidFill>
                <a:schemeClr val="bg1"/>
              </a:solidFill>
            </a:endParaRPr>
          </a:p>
        </p:txBody>
      </p:sp>
      <p:cxnSp>
        <p:nvCxnSpPr>
          <p:cNvPr id="3" name="Straight Connector 2">
            <a:extLst>
              <a:ext uri="{FF2B5EF4-FFF2-40B4-BE49-F238E27FC236}">
                <a16:creationId xmlns:a16="http://schemas.microsoft.com/office/drawing/2014/main" id="{E4894571-D53B-47CD-9BA5-6B63F505E869}"/>
              </a:ext>
            </a:extLst>
          </p:cNvPr>
          <p:cNvCxnSpPr>
            <a:cxnSpLocks/>
          </p:cNvCxnSpPr>
          <p:nvPr/>
        </p:nvCxnSpPr>
        <p:spPr>
          <a:xfrm>
            <a:off x="510120" y="3046370"/>
            <a:ext cx="424098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32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421263" y="1657102"/>
            <a:ext cx="8301469"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principal défi des habitats 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457AB46-53B4-4B9E-939D-9D80B4EA8C28}"/>
              </a:ext>
            </a:extLst>
          </p:cNvPr>
          <p:cNvSpPr txBox="1"/>
          <p:nvPr/>
        </p:nvSpPr>
        <p:spPr>
          <a:xfrm>
            <a:off x="1009193" y="2324164"/>
            <a:ext cx="7064562" cy="2862322"/>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sont divisées en trois types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basiques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instrumentalisées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nécessitent une planification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et Brody, 1969)</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activités renforcées : </a:t>
            </a:r>
          </a:p>
          <a:p>
            <a:pPr marL="1200150" lvl="2"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requirent un apprentissage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et al., 1998)</a:t>
            </a:r>
          </a:p>
        </p:txBody>
      </p:sp>
      <p:sp>
        <p:nvSpPr>
          <p:cNvPr id="10" name="TextBox 9">
            <a:extLst>
              <a:ext uri="{FF2B5EF4-FFF2-40B4-BE49-F238E27FC236}">
                <a16:creationId xmlns:a16="http://schemas.microsoft.com/office/drawing/2014/main" id="{075C06DE-C099-490A-AD75-0425191F3B6D}"/>
              </a:ext>
            </a:extLst>
          </p:cNvPr>
          <p:cNvSpPr txBox="1"/>
          <p:nvPr/>
        </p:nvSpPr>
        <p:spPr>
          <a:xfrm>
            <a:off x="421263" y="5316157"/>
            <a:ext cx="8301470" cy="1154675"/>
          </a:xfrm>
          <a:prstGeom prst="rect">
            <a:avLst/>
          </a:prstGeom>
          <a:noFill/>
        </p:spPr>
        <p:txBody>
          <a:bodyPr wrap="square" rtlCol="0">
            <a:spAutoFit/>
          </a:bodyPr>
          <a:lstStyle/>
          <a:p>
            <a:pPr algn="just">
              <a:lnSpc>
                <a:spcPct val="150000"/>
              </a:lnSpc>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il est donc question de déduire une suite d’actions dans l’espace et le temps déterminée et exécutée par une entité, qu’un observateur va alors chercher à reconnaître</a:t>
            </a:r>
            <a:endParaRPr lang="fr-FR" sz="1600" b="1" dirty="0">
              <a:solidFill>
                <a:srgbClr val="2F71D1"/>
              </a:solidFill>
              <a:latin typeface="Helvetica" panose="020B0604020202020204" pitchFamily="34" charset="0"/>
              <a:cs typeface="Helvetica" panose="020B0604020202020204" pitchFamily="34" charset="0"/>
            </a:endParaRPr>
          </a:p>
        </p:txBody>
      </p:sp>
      <p:sp>
        <p:nvSpPr>
          <p:cNvPr id="15" name="ZoneTexte 2">
            <a:extLst>
              <a:ext uri="{FF2B5EF4-FFF2-40B4-BE49-F238E27FC236}">
                <a16:creationId xmlns:a16="http://schemas.microsoft.com/office/drawing/2014/main" id="{8F7F9043-A220-401F-8315-671017FEE4D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42747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9EAF162-1A49-4D0C-AF4E-74CF90018580}"/>
              </a:ext>
            </a:extLst>
          </p:cNvPr>
          <p:cNvSpPr txBox="1"/>
          <p:nvPr/>
        </p:nvSpPr>
        <p:spPr>
          <a:xfrm>
            <a:off x="434129" y="1895970"/>
            <a:ext cx="8275741"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introduction d’un outil d’apprentissage machine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conception modulaire qui repose sur une l’utilisation de </a:t>
            </a:r>
            <a:r>
              <a:rPr lang="fr-FR" sz="1600" dirty="0" err="1">
                <a:solidFill>
                  <a:schemeClr val="tx1">
                    <a:lumMod val="65000"/>
                    <a:lumOff val="35000"/>
                  </a:schemeClr>
                </a:solidFill>
                <a:latin typeface="Helvetica" panose="020B0604020202020204" pitchFamily="34" charset="0"/>
                <a:cs typeface="Helvetica" panose="020B0604020202020204" pitchFamily="34" charset="0"/>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compatible avec les architecture monolithiques et distribuées</a:t>
            </a:r>
          </a:p>
          <a:p>
            <a:pPr marL="742950" lvl="1" indent="-285750">
              <a:spcAft>
                <a:spcPts val="1200"/>
              </a:spcAft>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API REST orchestre le fonctionnement du système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 modules fondamentaux et une GUI ont également été développés</a:t>
            </a:r>
          </a:p>
          <a:p>
            <a:pPr marL="742950" lvl="1"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modules complémentaires peuvent compléter ses fonctionnalités</a:t>
            </a:r>
          </a:p>
          <a:p>
            <a:pPr marL="1200150" lvl="2"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agnostiques vis-à-vis de la technologies</a:t>
            </a:r>
          </a:p>
          <a:p>
            <a:pPr marL="742950" lvl="1" indent="-285750">
              <a:spcBef>
                <a:spcPts val="1200"/>
              </a:spcBef>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constitue le lien entre l’architecture d’habitats intelligent et les différents types de capteurs qui sont utilisés dans ces environnements (capteurs statiques et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311826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Conclusion</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222642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Rappel des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69380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Réponses aux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825039"/>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méthode de reconnaissance pour améliorer l’assistance des résidents des maisons intelligentes grâce à un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 publications dans la conférence IEEE UIC en 2017 et 2018</a:t>
            </a:r>
            <a:b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nouvelle architecture capable de proposer un meilleur niveau de fiabilité ainsi qu’une flexibilité permettant de faire cohabiter les différentes applications de la reconnaissance d’activités</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plateforme d’apprentissage machine permettant la mise en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oeuvre</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processus de reconnaissance d’activités génériques c’est-à-dire, de la même façon, indépendamment du type de capteurs sur lesquels ceux-ci s’appuient</a:t>
            </a:r>
          </a:p>
          <a:p>
            <a:pPr marL="342900" indent="-342900">
              <a:lnSpc>
                <a:spcPct val="150000"/>
              </a:lnSpc>
              <a:buAutoNum type="arabicPeriod"/>
              <a:tabLst>
                <a:tab pos="344488" algn="l"/>
              </a:tabLst>
            </a:pP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lvl="1">
              <a:lnSpc>
                <a:spcPct val="150000"/>
              </a:lnSpc>
              <a:tabLst>
                <a:tab pos="344488" algn="l"/>
              </a:tabLst>
            </a:pP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contributions regroupées en une et soumise dans le journal Springer AIHC</a:t>
            </a:r>
          </a:p>
        </p:txBody>
      </p:sp>
    </p:spTree>
    <p:extLst>
      <p:ext uri="{BB962C8B-B14F-4D97-AF65-F5344CB8AC3E}">
        <p14:creationId xmlns:p14="http://schemas.microsoft.com/office/powerpoint/2010/main" val="2559727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Limitations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28650" y="1619234"/>
            <a:ext cx="7861955" cy="4570995"/>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plus approfondie du</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lus grand nombre de participants aux expérimentations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une méthode pour le filtrage des données brutes</a:t>
            </a:r>
            <a:b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œuvre de l’architecture distribuée au sein du laboratoire</a:t>
            </a:r>
          </a:p>
          <a:p>
            <a:pPr lvl="1">
              <a:lnSpc>
                <a:spcPct val="150000"/>
              </a:lnSpc>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nécessaire d’utiliser du matériel plus fiable et adapté que les Raspberry Pi</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ajouter des fonctionnalités à l’atelier d’apprentissage machine</a:t>
            </a:r>
            <a:endParaRPr lang="fr-FR"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techniques de fusion de données</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algorithmes de réduction de dimensionnalité</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pipeline spécifique aux méthodes d’apprentissage profond</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de nouvelles technologies d’échanges de données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WebSocket</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gRPC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307284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Apports personnels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8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Conclusion</a:t>
            </a:r>
            <a:endParaRPr lang="fr-FR" sz="800" b="1" i="1" dirty="0">
              <a:solidFill>
                <a:srgbClr val="2F71D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A0CB9E0-9EC6-47A2-BFAF-0FF834C8C47C}"/>
              </a:ext>
            </a:extLst>
          </p:cNvPr>
          <p:cNvSpPr txBox="1"/>
          <p:nvPr/>
        </p:nvSpPr>
        <p:spPr>
          <a:xfrm>
            <a:off x="641022" y="2383163"/>
            <a:ext cx="7861955" cy="2632003"/>
          </a:xfrm>
          <a:prstGeom prst="rect">
            <a:avLst/>
          </a:prstGeom>
          <a:noFill/>
        </p:spPr>
        <p:txBody>
          <a:bodyPr wrap="square" rtlCol="0">
            <a:spAutoFit/>
          </a:bodyPr>
          <a:lstStyle/>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gains en rigueur, en créativité et en patience</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meilleures connaissances scientifiques</a:t>
            </a:r>
          </a:p>
          <a:p>
            <a:pPr marL="285750" indent="-285750">
              <a:lnSpc>
                <a:spcPct val="150000"/>
              </a:lnSpc>
              <a:buFont typeface="Wingdings" panose="05000000000000000000" pitchFamily="2" charset="2"/>
              <a:buChar char="à"/>
              <a:tabLst>
                <a:tab pos="344488" algn="l"/>
              </a:tabLst>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maitrise de plusieurs domaines de l’IA</a:t>
            </a:r>
          </a:p>
          <a:p>
            <a:pPr marL="742950" lvl="1" indent="-285750">
              <a:lnSpc>
                <a:spcPct val="150000"/>
              </a:lnSpc>
              <a:buFont typeface="Wingdings" panose="05000000000000000000" pitchFamily="2" charset="2"/>
              <a:buChar char="à"/>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conception de dispositifs électroniques à la mise en place d’un système distribué complet incluant divers composants logiciels</a:t>
            </a:r>
          </a:p>
        </p:txBody>
      </p:sp>
    </p:spTree>
    <p:extLst>
      <p:ext uri="{BB962C8B-B14F-4D97-AF65-F5344CB8AC3E}">
        <p14:creationId xmlns:p14="http://schemas.microsoft.com/office/powerpoint/2010/main" val="3490412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5610591"/>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796965" y="1835798"/>
            <a:ext cx="7550069" cy="1938992"/>
          </a:xfrm>
          <a:prstGeom prst="rect">
            <a:avLst/>
          </a:prstGeom>
          <a:noFill/>
        </p:spPr>
        <p:txBody>
          <a:bodyPr wrap="square" rtlCol="0">
            <a:spAutoFit/>
          </a:bodyPr>
          <a:lstStyle/>
          <a:p>
            <a:pPr algn="ctr"/>
            <a:r>
              <a:rPr lang="en-US" sz="4000" cap="all" dirty="0">
                <a:solidFill>
                  <a:schemeClr val="bg1"/>
                </a:solidFill>
                <a:latin typeface="Helvetica" panose="020B0604020202020204" pitchFamily="34" charset="0"/>
                <a:cs typeface="Helvetica" panose="020B0604020202020204" pitchFamily="34" charset="0"/>
              </a:rPr>
              <a:t>MERCI</a:t>
            </a:r>
          </a:p>
          <a:p>
            <a:pPr algn="ctr"/>
            <a:endParaRPr lang="en-US" sz="4000" cap="all" dirty="0">
              <a:solidFill>
                <a:schemeClr val="bg1"/>
              </a:solidFill>
              <a:latin typeface="Helvetica" panose="020B0604020202020204" pitchFamily="34" charset="0"/>
              <a:cs typeface="Helvetica" panose="020B0604020202020204" pitchFamily="34" charset="0"/>
            </a:endParaRPr>
          </a:p>
          <a:p>
            <a:pPr algn="ctr"/>
            <a:r>
              <a:rPr lang="en-US" sz="4000" cap="all" dirty="0">
                <a:solidFill>
                  <a:schemeClr val="bg1"/>
                </a:solidFill>
                <a:latin typeface="Helvetica" panose="020B0604020202020204" pitchFamily="34" charset="0"/>
                <a:cs typeface="Helvetica" panose="020B0604020202020204" pitchFamily="34" charset="0"/>
              </a:rPr>
              <a:t>Vos questions ?</a:t>
            </a:r>
          </a:p>
        </p:txBody>
      </p:sp>
      <p:pic>
        <p:nvPicPr>
          <p:cNvPr id="9" name="Picture 8">
            <a:extLst>
              <a:ext uri="{FF2B5EF4-FFF2-40B4-BE49-F238E27FC236}">
                <a16:creationId xmlns:a16="http://schemas.microsoft.com/office/drawing/2014/main" id="{9823D9B5-AC69-4734-B837-2BBDA386D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146" y="5610590"/>
            <a:ext cx="2076969" cy="1247410"/>
          </a:xfrm>
          <a:prstGeom prst="rect">
            <a:avLst/>
          </a:prstGeom>
        </p:spPr>
      </p:pic>
      <p:pic>
        <p:nvPicPr>
          <p:cNvPr id="10" name="Picture 9">
            <a:extLst>
              <a:ext uri="{FF2B5EF4-FFF2-40B4-BE49-F238E27FC236}">
                <a16:creationId xmlns:a16="http://schemas.microsoft.com/office/drawing/2014/main" id="{CD2E7A45-0571-473A-A2C9-33AF8A88A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523" y="5781858"/>
            <a:ext cx="2857500" cy="904875"/>
          </a:xfrm>
          <a:prstGeom prst="rect">
            <a:avLst/>
          </a:prstGeom>
        </p:spPr>
      </p:pic>
    </p:spTree>
    <p:extLst>
      <p:ext uri="{BB962C8B-B14F-4D97-AF65-F5344CB8AC3E}">
        <p14:creationId xmlns:p14="http://schemas.microsoft.com/office/powerpoint/2010/main" val="31619776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107</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943276"/>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United Nations (2017). World Population Prospects The 2017 Revision Key Findings and Advance Tables. Rapport technique</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M., Comas-Herrera, A., Knapp, M.,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Guerchet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Karagiannidou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(2016). World Alzheimer Report 2016 Improving healthcare for people living with dementia. Coverage, Quality and costs now and in the future. Alzheimer’s Disease International (ADI).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http://dx.doi.org/10.13140/RG.2.2.22580.04483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&amp;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Schmitter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-Edgecombe, M. (2009). Assessing the Quality of Activities in a Smart Environment. Methods of Information in Medicine, 48(5), 480–485.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http://dx.doi.org/10.3414/ME0592</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 F. (2011). Ambient intelligence : A Survey. ACM Computing Surveys.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http://dx.doi.org/10.1145/1978802.1978815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Lawton, M. P. et Brody, E. M. (1969). Assessment of Older People : Self-Maintaining and Instrumental Activities of Daily Living. The Gerontologist.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http://dx.doi.org/10.1093/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geront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/9.3_Part_1.179 </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Rogers, W. A., Meyer, B., Walker, N. et Fisk, A. D. (1998). Functional Limitations to Dailyn Living Tasks in the Aged : A Focus Group Analysis. Human Factors : The Journal of then Human Factors and Ergonomics Society.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http://dx.doi.org/10.1518/001872098779480613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Roy, P. C.,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et Giroux, S. (2013). Ambient Activity Recognition in Smart Environments for Cognitive Assistance. International Journal of Robotics Applications and Technologies (IJRAT), 1(1), 29–56.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7"/>
              </a:rPr>
              <a:t>http://dx.doi.org/10.4018/ijrat.2013010103</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Mihailidis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Barbenel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Fernie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G. (2004). The efficacy of an intelligent cognitive orthosis to facilitate handwashing by persons with moderate to severe dementia.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8"/>
              </a:rPr>
              <a:t>http://dx.doi.org/10.1080/09602010343000156</a:t>
            </a:r>
            <a:endParaRPr lang="en-US" sz="1100" dirty="0">
              <a:sym typeface="Wingdings" panose="05000000000000000000" pitchFamily="2" charset="2"/>
            </a:endParaRPr>
          </a:p>
        </p:txBody>
      </p:sp>
    </p:spTree>
    <p:extLst>
      <p:ext uri="{BB962C8B-B14F-4D97-AF65-F5344CB8AC3E}">
        <p14:creationId xmlns:p14="http://schemas.microsoft.com/office/powerpoint/2010/main" val="23734475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108</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585294"/>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Tunca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Alemdar</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Ertan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Incel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O. D.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Ersoy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(2014). Multimodal wireless sensor network-based ambient assisted living in real homes with multiple residents. Sensors (Switzerland). http://dx.doi.org/10.3390/s140609692</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W.,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Kadry</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N. et Raj, E. D. (2020). Continuous health monitoring of sports-person using IoT devices based wearable technology. Computer Communications, 160, 588–595.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http://dx.doi.org/10.1016/j.comcom.2020.04.025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Bouchard, K., Bouchard, B.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(2014). Practical Guidelines to Build Smart Homes : Lessons Learned. In T. &amp;. F. CRC press (dir.), Opportunistic networking, smart home, smart city, smart systems,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numéro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January 2015 1–38.</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Giroux, S., Leblanc, 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Pigot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H.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Bauchet</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(2009). The Praxis of Cognitive Assistance in Smart Homes. BMI Book, 183–211.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 3233/978-1-60750-048-3-183</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Helal</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S., Mann, W., El-Zabadani, H., King, J.,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Kaddoura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Y. et Jansen, E. (2005). The Gator tech smart house : A programmable pervasive space. Computer, 38(3), 50–60.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http://dx.doi.org/10.1109/MC.2005.107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Lago, P., Lang, F.,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Roncancio</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Jiménez-</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Guarín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Mateescu</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Bonnefond</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 (2017). The contextact@A4H real-life dataset of daily-living activities activity recognition using model checking. Dans Lecture Notes in Computer Science (including subseries Lecture Notes in Artificial Intelligence and Lecture Notes in Bioinformatics), volume 10257 LNAI, 175–188.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http://dx.doi.org/10.1007/978-3-319-57837-8_14</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D. J., Crandall, A. S., Thomas, B. L. et Krishnan, N. C. (2013). CASAS : A smart home in a box. Computer, 46(7), 62–69.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6"/>
              </a:rPr>
              <a:t>http://dx.doi.org/10.1109/MC.2012.328</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Tree>
    <p:extLst>
      <p:ext uri="{BB962C8B-B14F-4D97-AF65-F5344CB8AC3E}">
        <p14:creationId xmlns:p14="http://schemas.microsoft.com/office/powerpoint/2010/main" val="2010977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Références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109</a:t>
            </a:fld>
            <a:endParaRPr lang="en-US" sz="10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95943" y="1679534"/>
            <a:ext cx="8752114" cy="4077463"/>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Plantevin</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V.,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Bouzouane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 Bouchard, B. et Gaboury, S. (2018). Towards a more reliable and scalable architecture for smart home environments. Journal of Ambient Intelligence and Humanized Computing.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2"/>
              </a:rPr>
              <a:t>http://dx.doi.org/10.1007/s12652-018-0954-5</a:t>
            </a:r>
            <a:endPar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Vail, D. et Veloso, M. (2004). Learning from accelerometer data on a legged robot. IFAC Proceedings Volumes, 37(8), 822–827.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http://dx.doi.org/10.1016/S1474-6670(17)32082-7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M., Caccia, M. et Lapierre, L. (2007). Path-Following Algorithms and Experiments for an Autonomous Surface Vehicle. IFAC Proceedings Volumes, 40(17), 81–86.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4"/>
              </a:rPr>
              <a:t>http://dx.doi.org/10.3182/20070919-3-HR-3904.00015</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Weiss, C., Fechner, N., Stark, M. et Zell, A. (2007). Comparison of different approaches to vibration-based terrain classification. Dans Proceedings of the 3rd European Conference on Mobile Robots, EMCR 2007, 1–6., Freiburg, Germany.</a:t>
            </a:r>
          </a:p>
          <a:p>
            <a:pPr marL="171450" indent="-171450">
              <a:lnSpc>
                <a:spcPct val="150000"/>
              </a:lnSpc>
              <a:spcAft>
                <a:spcPts val="600"/>
              </a:spcAft>
              <a:buFont typeface="Arial" panose="020B0604020202020204" pitchFamily="34" charset="0"/>
              <a:buChar char="•"/>
            </a:pP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M. J. D.,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Ayena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J. C., Tremblay, L. E., Fortin, P. E. et </a:t>
            </a: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Ménélas</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B.-A. J. (2016). Use of an Enactive Insole for Reducing the Risk of Falling on Different Types of Soil Using Vibrotactile Cueing for the Elderly. PLOS ONE, 11(9), e0162107. </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5"/>
              </a:rPr>
              <a:t>http://dx.doi.org/10. 1371/journal.pone.0162107</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Duda</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 O., Hart, P. E. et Stork, D. G. (2000). Pattern Classification. Wiley.</a:t>
            </a:r>
          </a:p>
          <a:p>
            <a:pPr marL="171450" indent="-171450">
              <a:lnSpc>
                <a:spcPct val="150000"/>
              </a:lnSpc>
              <a:spcAft>
                <a:spcPts val="600"/>
              </a:spcAft>
              <a:buFont typeface="Arial" panose="020B0604020202020204" pitchFamily="34" charset="0"/>
              <a:buChar char="•"/>
            </a:pPr>
            <a:r>
              <a:rPr lang="en-US" sz="11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en-US" sz="11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 M., Laskey, K., McCabe, F., Brown, P. F. et Metz, R. (2006). Reference Model for Service Oriented Architecture 1.0. OASIS Standard. OASIS Open, 12(October), 1–31.</a:t>
            </a:r>
          </a:p>
        </p:txBody>
      </p:sp>
    </p:spTree>
    <p:extLst>
      <p:ext uri="{BB962C8B-B14F-4D97-AF65-F5344CB8AC3E}">
        <p14:creationId xmlns:p14="http://schemas.microsoft.com/office/powerpoint/2010/main" val="206466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877078" y="1713088"/>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au sein des habitats intelligents </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(Roy </a:t>
            </a:r>
            <a:r>
              <a:rPr lang="fr-FR" sz="14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2013)</a:t>
            </a:r>
            <a:endParaRPr lang="fr-FR" sz="2200" b="1" dirty="0">
              <a:solidFill>
                <a:srgbClr val="2F71D1"/>
              </a:solidFill>
              <a:latin typeface="Helvetica" panose="020B0604020202020204" pitchFamily="34" charset="0"/>
              <a:cs typeface="Helvetica" panose="020B0604020202020204" pitchFamily="34" charset="0"/>
            </a:endParaRPr>
          </a:p>
        </p:txBody>
      </p:sp>
      <p:pic>
        <p:nvPicPr>
          <p:cNvPr id="12" name="Picture 11">
            <a:extLst>
              <a:ext uri="{FF2B5EF4-FFF2-40B4-BE49-F238E27FC236}">
                <a16:creationId xmlns:a16="http://schemas.microsoft.com/office/drawing/2014/main" id="{76E4E91E-8E7B-4C2E-BD7B-F8F2D66A8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347" y="2456563"/>
            <a:ext cx="2426253" cy="3899788"/>
          </a:xfrm>
          <a:prstGeom prst="rect">
            <a:avLst/>
          </a:prstGeom>
        </p:spPr>
      </p:pic>
      <p:sp>
        <p:nvSpPr>
          <p:cNvPr id="13" name="ZoneTexte 2">
            <a:extLst>
              <a:ext uri="{FF2B5EF4-FFF2-40B4-BE49-F238E27FC236}">
                <a16:creationId xmlns:a16="http://schemas.microsoft.com/office/drawing/2014/main" id="{2BDAC3F4-A486-4DEB-9410-4B07F3B91F79}"/>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26832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34916"/>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1670180" y="2230015"/>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384030"/>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la qualité des données récoltées en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réduisant le bruit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filtrant les éléments nuisibles.</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caractéristiques dynamiques essentielles du signal.</a:t>
            </a:r>
          </a:p>
        </p:txBody>
      </p:sp>
    </p:spTree>
    <p:extLst>
      <p:ext uri="{BB962C8B-B14F-4D97-AF65-F5344CB8AC3E}">
        <p14:creationId xmlns:p14="http://schemas.microsoft.com/office/powerpoint/2010/main" val="7129336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2009560"/>
            <a:ext cx="7835300" cy="2204392"/>
          </a:xfrm>
          <a:prstGeom prst="rect">
            <a:avLst/>
          </a:prstGeom>
        </p:spPr>
      </p:pic>
      <p:sp>
        <p:nvSpPr>
          <p:cNvPr id="6" name="Rectangle 5">
            <a:extLst>
              <a:ext uri="{FF2B5EF4-FFF2-40B4-BE49-F238E27FC236}">
                <a16:creationId xmlns:a16="http://schemas.microsoft.com/office/drawing/2014/main" id="{356D78E9-46D7-46E1-BA34-12CB8EBFD8D6}"/>
              </a:ext>
            </a:extLst>
          </p:cNvPr>
          <p:cNvSpPr/>
          <p:nvPr/>
        </p:nvSpPr>
        <p:spPr>
          <a:xfrm>
            <a:off x="3993502" y="2323320"/>
            <a:ext cx="1716832" cy="109168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D5E799D2-6000-480D-B21B-5EFDC2D2E587}"/>
              </a:ext>
            </a:extLst>
          </p:cNvPr>
          <p:cNvSpPr txBox="1"/>
          <p:nvPr/>
        </p:nvSpPr>
        <p:spPr>
          <a:xfrm>
            <a:off x="906380" y="4458674"/>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Morceler le signal en plus petits fragments en fonction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la détection d’un changement significatif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temps.</a:t>
            </a:r>
          </a:p>
        </p:txBody>
      </p:sp>
    </p:spTree>
    <p:extLst>
      <p:ext uri="{BB962C8B-B14F-4D97-AF65-F5344CB8AC3E}">
        <p14:creationId xmlns:p14="http://schemas.microsoft.com/office/powerpoint/2010/main" val="12607620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748306"/>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906380" y="4244075"/>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des caractéristiques discriminantes pour chaque fragment du signal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temporelles (moyenne, variance, écart type)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(composante continue, énergie spectrale, entropie).</a:t>
            </a:r>
          </a:p>
        </p:txBody>
      </p:sp>
      <p:sp>
        <p:nvSpPr>
          <p:cNvPr id="10" name="Rectangle 9">
            <a:extLst>
              <a:ext uri="{FF2B5EF4-FFF2-40B4-BE49-F238E27FC236}">
                <a16:creationId xmlns:a16="http://schemas.microsoft.com/office/drawing/2014/main" id="{182EE34A-F0F1-49F6-B58F-19174641A5EB}"/>
              </a:ext>
            </a:extLst>
          </p:cNvPr>
          <p:cNvSpPr/>
          <p:nvPr/>
        </p:nvSpPr>
        <p:spPr>
          <a:xfrm>
            <a:off x="6559420" y="2136710"/>
            <a:ext cx="1930230" cy="1091682"/>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35081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25583"/>
            <a:ext cx="7835300" cy="2204392"/>
          </a:xfrm>
          <a:prstGeom prst="rect">
            <a:avLst/>
          </a:prstGeom>
        </p:spPr>
      </p:pic>
      <p:sp>
        <p:nvSpPr>
          <p:cNvPr id="9" name="TextBox 8">
            <a:extLst>
              <a:ext uri="{FF2B5EF4-FFF2-40B4-BE49-F238E27FC236}">
                <a16:creationId xmlns:a16="http://schemas.microsoft.com/office/drawing/2014/main" id="{D5E799D2-6000-480D-B21B-5EFDC2D2E587}"/>
              </a:ext>
            </a:extLst>
          </p:cNvPr>
          <p:cNvSpPr txBox="1"/>
          <p:nvPr/>
        </p:nvSpPr>
        <p:spPr>
          <a:xfrm>
            <a:off x="800574" y="4374697"/>
            <a:ext cx="7481800"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conserver les meilleures caractéristiques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minimiser la perte d’information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obtenir une meilleure reconnaissance et un traitement plus efficace ;</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le plus populaire : PCA</a:t>
            </a:r>
          </a:p>
        </p:txBody>
      </p:sp>
      <p:sp>
        <p:nvSpPr>
          <p:cNvPr id="10" name="Rectangle 9">
            <a:extLst>
              <a:ext uri="{FF2B5EF4-FFF2-40B4-BE49-F238E27FC236}">
                <a16:creationId xmlns:a16="http://schemas.microsoft.com/office/drawing/2014/main" id="{182EE34A-F0F1-49F6-B58F-19174641A5EB}"/>
              </a:ext>
            </a:extLst>
          </p:cNvPr>
          <p:cNvSpPr/>
          <p:nvPr/>
        </p:nvSpPr>
        <p:spPr>
          <a:xfrm>
            <a:off x="6680718" y="3368346"/>
            <a:ext cx="1707462" cy="867748"/>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30019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0" y="1981563"/>
            <a:ext cx="7835300" cy="2204392"/>
          </a:xfrm>
          <a:prstGeom prst="rect">
            <a:avLst/>
          </a:prstGeom>
        </p:spPr>
      </p:pic>
      <p:cxnSp>
        <p:nvCxnSpPr>
          <p:cNvPr id="16" name="Straight Connector 15">
            <a:extLst>
              <a:ext uri="{FF2B5EF4-FFF2-40B4-BE49-F238E27FC236}">
                <a16:creationId xmlns:a16="http://schemas.microsoft.com/office/drawing/2014/main" id="{E18B6E13-D9C7-42E4-AB5F-4100B9C9E891}"/>
              </a:ext>
            </a:extLst>
          </p:cNvPr>
          <p:cNvCxnSpPr>
            <a:cxnSpLocks/>
          </p:cNvCxnSpPr>
          <p:nvPr/>
        </p:nvCxnSpPr>
        <p:spPr>
          <a:xfrm>
            <a:off x="1604866" y="3275045"/>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FC83BE-25C4-4C08-9260-19B240FFF505}"/>
              </a:ext>
            </a:extLst>
          </p:cNvPr>
          <p:cNvCxnSpPr>
            <a:cxnSpLocks/>
          </p:cNvCxnSpPr>
          <p:nvPr/>
        </p:nvCxnSpPr>
        <p:spPr>
          <a:xfrm>
            <a:off x="5794310"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0B6365-F55B-4946-A4B6-C03F1B1657C9}"/>
              </a:ext>
            </a:extLst>
          </p:cNvPr>
          <p:cNvSpPr txBox="1"/>
          <p:nvPr/>
        </p:nvSpPr>
        <p:spPr>
          <a:xfrm>
            <a:off x="1389174" y="5096521"/>
            <a:ext cx="6365651"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 La reconnaissance par apprentissage</a:t>
            </a:r>
            <a:endParaRPr lang="fr-FR" sz="2200" b="1" dirty="0">
              <a:solidFill>
                <a:srgbClr val="2F71D1"/>
              </a:solidFill>
              <a:latin typeface="Helvetica" panose="020B0604020202020204" pitchFamily="34" charset="0"/>
              <a:cs typeface="Helvetica" panose="020B0604020202020204" pitchFamily="34" charset="0"/>
            </a:endParaRPr>
          </a:p>
        </p:txBody>
      </p:sp>
      <p:cxnSp>
        <p:nvCxnSpPr>
          <p:cNvPr id="13" name="Straight Connector 12">
            <a:extLst>
              <a:ext uri="{FF2B5EF4-FFF2-40B4-BE49-F238E27FC236}">
                <a16:creationId xmlns:a16="http://schemas.microsoft.com/office/drawing/2014/main" id="{39838A02-B388-4C36-AAAB-F8DD943FEB1C}"/>
              </a:ext>
            </a:extLst>
          </p:cNvPr>
          <p:cNvCxnSpPr>
            <a:cxnSpLocks/>
          </p:cNvCxnSpPr>
          <p:nvPr/>
        </p:nvCxnSpPr>
        <p:spPr>
          <a:xfrm>
            <a:off x="1604866" y="4544008"/>
            <a:ext cx="4189444"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820278-A346-4A23-9EAB-E0913E5E31AE}"/>
              </a:ext>
            </a:extLst>
          </p:cNvPr>
          <p:cNvCxnSpPr>
            <a:cxnSpLocks/>
          </p:cNvCxnSpPr>
          <p:nvPr/>
        </p:nvCxnSpPr>
        <p:spPr>
          <a:xfrm>
            <a:off x="1604866" y="3275045"/>
            <a:ext cx="0" cy="126896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231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19114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(réseaux bayésiens).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662369"/>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algorithmes probabilistes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probabiltés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évènements, actions,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(HMM).</a:t>
            </a:r>
          </a:p>
        </p:txBody>
      </p:sp>
    </p:spTree>
    <p:extLst>
      <p:ext uri="{BB962C8B-B14F-4D97-AF65-F5344CB8AC3E}">
        <p14:creationId xmlns:p14="http://schemas.microsoft.com/office/powerpoint/2010/main" val="3857559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facilité d’implémentation et de compréhension.</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4311849"/>
            <a:ext cx="733123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arbres de décision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beaucoup de données requises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réentrainement après de nouveaux ajouts de données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a:t>
            </a:r>
          </a:p>
        </p:txBody>
      </p:sp>
    </p:spTree>
    <p:extLst>
      <p:ext uri="{BB962C8B-B14F-4D97-AF65-F5344CB8AC3E}">
        <p14:creationId xmlns:p14="http://schemas.microsoft.com/office/powerpoint/2010/main" val="12565622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1840628"/>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excellentes performances dans la consommation de ressources pour la phase de reconnaissance.</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801309"/>
            <a:ext cx="7331239"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SVMs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syndrome « boite noire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décroissante avec augmentation du nombre d’activités à reconnaitre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significatif sur les performances dans la consommation de ressources pour la phase d’entrainement.</a:t>
            </a:r>
          </a:p>
        </p:txBody>
      </p:sp>
    </p:spTree>
    <p:extLst>
      <p:ext uri="{BB962C8B-B14F-4D97-AF65-F5344CB8AC3E}">
        <p14:creationId xmlns:p14="http://schemas.microsoft.com/office/powerpoint/2010/main" val="29078238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087771"/>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bonnes performances de reconnaissance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robustes face aux données bruitées.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3662187"/>
            <a:ext cx="7331239"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des </a:t>
            </a:r>
            <a:r>
              <a:rPr lang="fr-FR"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ANNs</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représentation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réglages de paramètres est complexe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très long.</a:t>
            </a:r>
          </a:p>
        </p:txBody>
      </p:sp>
    </p:spTree>
    <p:extLst>
      <p:ext uri="{BB962C8B-B14F-4D97-AF65-F5344CB8AC3E}">
        <p14:creationId xmlns:p14="http://schemas.microsoft.com/office/powerpoint/2010/main" val="42221110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rgbClr val="2F71D1"/>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Les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wearable</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err="1">
                <a:solidFill>
                  <a:schemeClr val="tx1">
                    <a:lumMod val="65000"/>
                    <a:lumOff val="35000"/>
                  </a:schemeClr>
                </a:solidFill>
                <a:latin typeface="Helvetica" panose="020B0604020202020204" pitchFamily="34" charset="0"/>
                <a:cs typeface="Helvetica" panose="020B0604020202020204" pitchFamily="34" charset="0"/>
                <a:sym typeface="Wingdings"/>
              </a:rPr>
              <a:t>devices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3166B5AE-4693-41E8-AD28-6E38CE378352}"/>
              </a:ext>
            </a:extLst>
          </p:cNvPr>
          <p:cNvSpPr txBox="1"/>
          <p:nvPr/>
        </p:nvSpPr>
        <p:spPr>
          <a:xfrm>
            <a:off x="906380" y="2529905"/>
            <a:ext cx="7331239" cy="87203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avantages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méthodes non supervisées.</a:t>
            </a:r>
          </a:p>
        </p:txBody>
      </p:sp>
      <p:sp>
        <p:nvSpPr>
          <p:cNvPr id="27" name="TextBox 26">
            <a:extLst>
              <a:ext uri="{FF2B5EF4-FFF2-40B4-BE49-F238E27FC236}">
                <a16:creationId xmlns:a16="http://schemas.microsoft.com/office/drawing/2014/main" id="{D6CAB873-8DE6-4430-8563-6A608494A813}"/>
              </a:ext>
            </a:extLst>
          </p:cNvPr>
          <p:cNvSpPr txBox="1"/>
          <p:nvPr/>
        </p:nvSpPr>
        <p:spPr>
          <a:xfrm>
            <a:off x="875854" y="3799362"/>
            <a:ext cx="733123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inconvénients du clustering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connaissance initiale (nombre de cluster)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de ressources.</a:t>
            </a:r>
          </a:p>
        </p:txBody>
      </p:sp>
    </p:spTree>
    <p:extLst>
      <p:ext uri="{BB962C8B-B14F-4D97-AF65-F5344CB8AC3E}">
        <p14:creationId xmlns:p14="http://schemas.microsoft.com/office/powerpoint/2010/main" val="207679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673563" y="1887162"/>
            <a:ext cx="7796873"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 ne sont pas exempts de défauts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956388" y="2681121"/>
            <a:ext cx="6856841" cy="1422184"/>
          </a:xfrm>
          <a:prstGeom prst="rect">
            <a:avLst/>
          </a:prstGeom>
          <a:noFill/>
        </p:spPr>
        <p:txBody>
          <a:bodyPr wrap="square" rtlCol="0">
            <a:spAutoFit/>
          </a:bodyPr>
          <a:lstStyle/>
          <a:p>
            <a:pPr marL="285750" indent="-285750">
              <a:lnSpc>
                <a:spcPct val="200000"/>
              </a:lnSpc>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infrastructures encore relativement chères</a:t>
            </a:r>
          </a:p>
          <a:p>
            <a:pPr marL="285750" indent="-285750">
              <a:lnSpc>
                <a:spcPct val="200000"/>
              </a:lnSpc>
              <a:spcBef>
                <a:spcPts val="1200"/>
              </a:spcBef>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souvent difficiles à adapter au nouveau matériel</a:t>
            </a:r>
          </a:p>
        </p:txBody>
      </p:sp>
      <p:sp>
        <p:nvSpPr>
          <p:cNvPr id="10" name="TextBox 9">
            <a:extLst>
              <a:ext uri="{FF2B5EF4-FFF2-40B4-BE49-F238E27FC236}">
                <a16:creationId xmlns:a16="http://schemas.microsoft.com/office/drawing/2014/main" id="{8D5FEB81-033F-4675-8B3E-80254F903AEF}"/>
              </a:ext>
            </a:extLst>
          </p:cNvPr>
          <p:cNvSpPr txBox="1"/>
          <p:nvPr/>
        </p:nvSpPr>
        <p:spPr>
          <a:xfrm>
            <a:off x="5091184" y="4538490"/>
            <a:ext cx="3127108" cy="842988"/>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algn="ctr">
              <a:lnSpc>
                <a:spcPct val="150000"/>
              </a:lnSpc>
            </a:pP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Mihailidis</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2004; </a:t>
            </a:r>
            <a:r>
              <a:rPr lang="fr-FR" sz="1200"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Tunca</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rgbClr val="2F71D1"/>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rgbClr val="2F71D1"/>
                </a:solidFill>
                <a:latin typeface="Helvetica" panose="020B0604020202020204" pitchFamily="34" charset="0"/>
                <a:cs typeface="Helvetica" panose="020B0604020202020204" pitchFamily="34" charset="0"/>
                <a:sym typeface="Wingdings" panose="05000000000000000000" pitchFamily="2" charset="2"/>
              </a:rPr>
              <a:t>, 2014) </a:t>
            </a:r>
            <a:endParaRPr lang="fr-FR" sz="1200" dirty="0">
              <a:solidFill>
                <a:srgbClr val="2F71D1"/>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255609D8-F2A4-4E69-8B26-EB110B192F7C}"/>
              </a:ext>
            </a:extLst>
          </p:cNvPr>
          <p:cNvCxnSpPr>
            <a:cxnSpLocks/>
          </p:cNvCxnSpPr>
          <p:nvPr/>
        </p:nvCxnSpPr>
        <p:spPr>
          <a:xfrm>
            <a:off x="5776002" y="4099133"/>
            <a:ext cx="181013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21B5303D-7F0E-49C4-9D41-9058265E79EB}"/>
              </a:ext>
            </a:extLst>
          </p:cNvPr>
          <p:cNvSpPr/>
          <p:nvPr/>
        </p:nvSpPr>
        <p:spPr>
          <a:xfrm>
            <a:off x="6461806" y="4238386"/>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0969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b="1" i="1" dirty="0">
                <a:solidFill>
                  <a:schemeClr val="tx1">
                    <a:lumMod val="65000"/>
                    <a:lumOff val="35000"/>
                  </a:schemeClr>
                </a:solidFill>
                <a:latin typeface="Helvetica" panose="020B0604020202020204" pitchFamily="34" charset="0"/>
                <a:cs typeface="Helvetica" panose="020B0604020202020204" pitchFamily="34" charset="0"/>
                <a:sym typeface="Wingdings"/>
              </a:rPr>
              <a:t>Les environnements intelligents</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a:t>
            </a:r>
            <a:r>
              <a:rPr lang="fr-FR" sz="800" b="1" i="1" dirty="0">
                <a:solidFill>
                  <a:srgbClr val="2F71D1"/>
                </a:solidFill>
                <a:latin typeface="Helvetica" panose="020B0604020202020204" pitchFamily="34" charset="0"/>
                <a:cs typeface="Helvetica" panose="020B0604020202020204" pitchFamily="34" charset="0"/>
                <a:sym typeface="Wingdings"/>
              </a:rPr>
              <a:t>Les </a:t>
            </a:r>
            <a:r>
              <a:rPr lang="fr-FR" sz="800" b="1" i="1" dirty="0" err="1">
                <a:solidFill>
                  <a:srgbClr val="2F71D1"/>
                </a:solidFill>
                <a:latin typeface="Helvetica" panose="020B0604020202020204" pitchFamily="34" charset="0"/>
                <a:cs typeface="Helvetica" panose="020B0604020202020204" pitchFamily="34" charset="0"/>
                <a:sym typeface="Wingdings"/>
              </a:rPr>
              <a:t>wearable</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b="1" i="1" dirty="0" err="1">
                <a:solidFill>
                  <a:srgbClr val="2F71D1"/>
                </a:solidFill>
                <a:latin typeface="Helvetica" panose="020B0604020202020204" pitchFamily="34" charset="0"/>
                <a:cs typeface="Helvetica" panose="020B0604020202020204" pitchFamily="34" charset="0"/>
                <a:sym typeface="Wingdings"/>
              </a:rPr>
              <a:t>devices</a:t>
            </a:r>
            <a:r>
              <a:rPr lang="fr-FR" sz="800" b="1" i="1" dirty="0">
                <a:solidFill>
                  <a:srgbClr val="2F71D1"/>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Méthodologie 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EECBA19C-E16B-4F74-AAAC-DC17BD02BF74}"/>
              </a:ext>
            </a:extLst>
          </p:cNvPr>
          <p:cNvPicPr>
            <a:picLocks noChangeAspect="1"/>
          </p:cNvPicPr>
          <p:nvPr/>
        </p:nvPicPr>
        <p:blipFill>
          <a:blip r:embed="rId2"/>
          <a:stretch>
            <a:fillRect/>
          </a:stretch>
        </p:blipFill>
        <p:spPr>
          <a:xfrm>
            <a:off x="2729322" y="1798962"/>
            <a:ext cx="3685355" cy="4739951"/>
          </a:xfrm>
          <a:prstGeom prst="rect">
            <a:avLst/>
          </a:prstGeom>
        </p:spPr>
      </p:pic>
    </p:spTree>
    <p:extLst>
      <p:ext uri="{BB962C8B-B14F-4D97-AF65-F5344CB8AC3E}">
        <p14:creationId xmlns:p14="http://schemas.microsoft.com/office/powerpoint/2010/main" val="14230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La reconnaissance d’activités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13</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A0B49D9-6611-40B1-BBB1-39F17EA9F9CD}"/>
              </a:ext>
            </a:extLst>
          </p:cNvPr>
          <p:cNvSpPr txBox="1"/>
          <p:nvPr/>
        </p:nvSpPr>
        <p:spPr>
          <a:xfrm>
            <a:off x="956388" y="1742311"/>
            <a:ext cx="7231224" cy="537391"/>
          </a:xfrm>
          <a:prstGeom prst="rect">
            <a:avLst/>
          </a:prstGeom>
          <a:noFill/>
        </p:spPr>
        <p:txBody>
          <a:bodyPr wrap="square" rtlCol="0">
            <a:spAutoFit/>
          </a:bodyPr>
          <a:lstStyle/>
          <a:p>
            <a:pPr algn="ctr">
              <a:lnSpc>
                <a:spcPct val="150000"/>
              </a:lnSpc>
            </a:pPr>
            <a:r>
              <a:rPr lang="fr-FR"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sz="2200"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sz="2200"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6378F433-F6CA-45A7-8F7A-282E1A92A131}"/>
              </a:ext>
            </a:extLst>
          </p:cNvPr>
          <p:cNvSpPr txBox="1"/>
          <p:nvPr/>
        </p:nvSpPr>
        <p:spPr>
          <a:xfrm>
            <a:off x="3508778" y="3271669"/>
            <a:ext cx="5183431" cy="2400657"/>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plus en plus acceptés par les utilisateurs</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couteux</a:t>
            </a:r>
          </a:p>
          <a:p>
            <a:pPr marL="285750" indent="-285750">
              <a:spcBef>
                <a:spcPts val="1200"/>
              </a:spcBef>
              <a:spcAft>
                <a:spcPts val="1200"/>
              </a:spcAft>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proposent l’utilisation de nouveaux capteurs</a:t>
            </a:r>
          </a:p>
          <a:p>
            <a:pPr marL="285750" indent="-285750">
              <a:spcBef>
                <a:spcPts val="1200"/>
              </a:spcBef>
              <a:spcAft>
                <a:spcPts val="1200"/>
              </a:spcAft>
              <a:buFont typeface="Wingdings" panose="05000000000000000000" pitchFamily="2" charset="2"/>
              <a:buChar char="à"/>
            </a:pPr>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mal intégrés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aux habitats intelligents existants</a:t>
            </a:r>
          </a:p>
        </p:txBody>
      </p:sp>
      <p:sp>
        <p:nvSpPr>
          <p:cNvPr id="12" name="TextBox 11">
            <a:extLst>
              <a:ext uri="{FF2B5EF4-FFF2-40B4-BE49-F238E27FC236}">
                <a16:creationId xmlns:a16="http://schemas.microsoft.com/office/drawing/2014/main" id="{71BCE410-8213-4844-9075-0D618A860C5C}"/>
              </a:ext>
            </a:extLst>
          </p:cNvPr>
          <p:cNvSpPr txBox="1"/>
          <p:nvPr/>
        </p:nvSpPr>
        <p:spPr>
          <a:xfrm>
            <a:off x="956386" y="2379196"/>
            <a:ext cx="6856841" cy="523220"/>
          </a:xfrm>
          <a:prstGeom prst="rect">
            <a:avLst/>
          </a:prstGeom>
          <a:noFill/>
        </p:spPr>
        <p:txBody>
          <a:bodyPr wrap="square" rtlCol="0">
            <a:spAutoFit/>
          </a:bodyPr>
          <a:lstStyle/>
          <a:p>
            <a:pPr algn="ct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l’Académie Française ne sait pas encore comment traduire «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4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car le terme est infiniment plus complexe qu’il n’y parait.</a:t>
            </a:r>
            <a:r>
              <a:rPr lang="fr-FR" sz="14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a:t>
            </a:r>
          </a:p>
        </p:txBody>
      </p:sp>
      <p:sp>
        <p:nvSpPr>
          <p:cNvPr id="14" name="TextBox 13">
            <a:extLst>
              <a:ext uri="{FF2B5EF4-FFF2-40B4-BE49-F238E27FC236}">
                <a16:creationId xmlns:a16="http://schemas.microsoft.com/office/drawing/2014/main" id="{EFD08A6E-F160-4F65-8109-8DFFBF671F31}"/>
              </a:ext>
            </a:extLst>
          </p:cNvPr>
          <p:cNvSpPr txBox="1"/>
          <p:nvPr/>
        </p:nvSpPr>
        <p:spPr>
          <a:xfrm>
            <a:off x="1113053" y="6431190"/>
            <a:ext cx="6856841" cy="215444"/>
          </a:xfrm>
          <a:prstGeom prst="rect">
            <a:avLst/>
          </a:prstGeom>
          <a:noFill/>
        </p:spPr>
        <p:txBody>
          <a:bodyPr wrap="square" rtlCol="0">
            <a:spAutoFit/>
          </a:bodyPr>
          <a:lstStyle/>
          <a:p>
            <a:pPr algn="ctr"/>
            <a:r>
              <a:rPr lang="fr-FR" sz="1000" i="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hlinkClick r:id="rId3"/>
              </a:rPr>
              <a:t>https://www.numerama.com/tech/128374-comment-traduire-wearable-lacademie-francaise-nous-a-repondu.html</a:t>
            </a:r>
            <a:endPar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5" name="Picture 4" descr="Diagram&#10;&#10;Description automatically generated">
            <a:extLst>
              <a:ext uri="{FF2B5EF4-FFF2-40B4-BE49-F238E27FC236}">
                <a16:creationId xmlns:a16="http://schemas.microsoft.com/office/drawing/2014/main" id="{26AE837E-9F12-4C0F-B767-84433E9B3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39" y="3001910"/>
            <a:ext cx="2903456" cy="2903456"/>
          </a:xfrm>
          <a:prstGeom prst="rect">
            <a:avLst/>
          </a:prstGeom>
        </p:spPr>
      </p:pic>
      <p:sp>
        <p:nvSpPr>
          <p:cNvPr id="17" name="TextBox 16">
            <a:extLst>
              <a:ext uri="{FF2B5EF4-FFF2-40B4-BE49-F238E27FC236}">
                <a16:creationId xmlns:a16="http://schemas.microsoft.com/office/drawing/2014/main" id="{04400EC8-33C7-414F-8011-698C2839E948}"/>
              </a:ext>
            </a:extLst>
          </p:cNvPr>
          <p:cNvSpPr txBox="1"/>
          <p:nvPr/>
        </p:nvSpPr>
        <p:spPr>
          <a:xfrm>
            <a:off x="41354" y="5868539"/>
            <a:ext cx="3602226" cy="246221"/>
          </a:xfrm>
          <a:prstGeom prst="rect">
            <a:avLst/>
          </a:prstGeom>
          <a:noFill/>
        </p:spPr>
        <p:txBody>
          <a:bodyPr wrap="square" rtlCol="0">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Huifeng</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al., 2020).</a:t>
            </a:r>
            <a:endParaRPr lang="fr-FR" sz="1000"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4572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Problématiques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8AC37EF6-07FE-4CEE-BDD6-0DD8BF1F2C05}"/>
              </a:ext>
            </a:extLst>
          </p:cNvPr>
          <p:cNvSpPr txBox="1"/>
          <p:nvPr/>
        </p:nvSpPr>
        <p:spPr>
          <a:xfrm>
            <a:off x="610496" y="1746555"/>
            <a:ext cx="7861955" cy="4709494"/>
          </a:xfrm>
          <a:prstGeom prst="rect">
            <a:avLst/>
          </a:prstGeom>
          <a:noFill/>
        </p:spPr>
        <p:txBody>
          <a:bodyPr wrap="square" rtlCol="0">
            <a:spAutoFit/>
          </a:bodyPr>
          <a:lstStyle/>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Quels sont les nouveaux apports, en matière d’intelligence, que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vont permettre de proposer aux résidents des habitats intelligents afin d’améliorer l’assistance qui leur est requise ?</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faire évoluer les architectures de maisons intelligentes pour leur permettre de mieux s’adapter aux divers types de capteurs (ambiants et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tout en garantissant un excellent niveau de fiabilité dans l’accomplissement des différents processus d’apprentissage ?</a:t>
            </a:r>
          </a:p>
          <a:p>
            <a:pPr marL="342900" indent="-342900">
              <a:lnSpc>
                <a:spcPct val="150000"/>
              </a:lnSpc>
              <a:buAutoNum type="arabicPeriod"/>
              <a:tabLst>
                <a:tab pos="344488" algn="l"/>
              </a:tabLst>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342900" indent="-342900">
              <a:lnSpc>
                <a:spcPct val="150000"/>
              </a:lnSpc>
              <a:buAutoNum type="arabicPeriod"/>
              <a:tabLst>
                <a:tab pos="344488" algn="l"/>
              </a:tabLst>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prendre en considération la diversité des composants logiciels, et plus précisément, ceux exploités par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a:t>
            </a:r>
          </a:p>
        </p:txBody>
      </p:sp>
    </p:spTree>
    <p:extLst>
      <p:ext uri="{BB962C8B-B14F-4D97-AF65-F5344CB8AC3E}">
        <p14:creationId xmlns:p14="http://schemas.microsoft.com/office/powerpoint/2010/main" val="15911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97651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Les habitats intelligents existants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432416" y="1946189"/>
            <a:ext cx="8502052"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nombreux habitats intelligents qui appliquent le modèle de Roy et al. (2013) ont été développés selon des visions différentes sans harmonisation des architectures et des technologies.</a:t>
            </a:r>
          </a:p>
        </p:txBody>
      </p:sp>
      <p:sp>
        <p:nvSpPr>
          <p:cNvPr id="2" name="Rectangle 1">
            <a:extLst>
              <a:ext uri="{FF2B5EF4-FFF2-40B4-BE49-F238E27FC236}">
                <a16:creationId xmlns:a16="http://schemas.microsoft.com/office/drawing/2014/main" id="{BF7AF961-EEDD-4ECB-B906-7347A98D0330}"/>
              </a:ext>
            </a:extLst>
          </p:cNvPr>
          <p:cNvSpPr/>
          <p:nvPr/>
        </p:nvSpPr>
        <p:spPr>
          <a:xfrm>
            <a:off x="585219" y="4181733"/>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LIARA</a:t>
            </a:r>
          </a:p>
          <a:p>
            <a:pPr algn="ctr"/>
            <a:r>
              <a:rPr lang="en-US" dirty="0"/>
              <a:t>&amp;</a:t>
            </a:r>
            <a:br>
              <a:rPr lang="en-US" dirty="0"/>
            </a:br>
            <a:r>
              <a:rPr lang="en-US" dirty="0"/>
              <a:t>DOMUS</a:t>
            </a:r>
            <a:endParaRPr lang="fr-FR" dirty="0"/>
          </a:p>
        </p:txBody>
      </p:sp>
      <p:sp>
        <p:nvSpPr>
          <p:cNvPr id="9" name="Rectangle 8">
            <a:extLst>
              <a:ext uri="{FF2B5EF4-FFF2-40B4-BE49-F238E27FC236}">
                <a16:creationId xmlns:a16="http://schemas.microsoft.com/office/drawing/2014/main" id="{0976267E-4633-417A-806F-ECC0577CFAA0}"/>
              </a:ext>
            </a:extLst>
          </p:cNvPr>
          <p:cNvSpPr/>
          <p:nvPr/>
        </p:nvSpPr>
        <p:spPr>
          <a:xfrm>
            <a:off x="2738785" y="4181732"/>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Gator-Tech</a:t>
            </a:r>
            <a:br>
              <a:rPr lang="en-US" dirty="0"/>
            </a:br>
            <a:r>
              <a:rPr lang="en-US" dirty="0"/>
              <a:t>&amp;</a:t>
            </a:r>
          </a:p>
          <a:p>
            <a:pPr algn="ctr"/>
            <a:r>
              <a:rPr lang="en-US" dirty="0"/>
              <a:t>Amiqual4Home</a:t>
            </a:r>
            <a:endParaRPr lang="fr-FR" dirty="0"/>
          </a:p>
        </p:txBody>
      </p:sp>
      <p:sp>
        <p:nvSpPr>
          <p:cNvPr id="10" name="Rectangle 9">
            <a:extLst>
              <a:ext uri="{FF2B5EF4-FFF2-40B4-BE49-F238E27FC236}">
                <a16:creationId xmlns:a16="http://schemas.microsoft.com/office/drawing/2014/main" id="{0051532C-42E1-4965-AF2F-BEAF4613AF7C}"/>
              </a:ext>
            </a:extLst>
          </p:cNvPr>
          <p:cNvSpPr/>
          <p:nvPr/>
        </p:nvSpPr>
        <p:spPr>
          <a:xfrm>
            <a:off x="4892351"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CASAS</a:t>
            </a:r>
            <a:endParaRPr lang="fr-FR" dirty="0"/>
          </a:p>
        </p:txBody>
      </p:sp>
      <p:sp>
        <p:nvSpPr>
          <p:cNvPr id="3" name="Rectangle 2">
            <a:extLst>
              <a:ext uri="{FF2B5EF4-FFF2-40B4-BE49-F238E27FC236}">
                <a16:creationId xmlns:a16="http://schemas.microsoft.com/office/drawing/2014/main" id="{A8AD723A-8B51-4442-97A8-C147260E8B00}"/>
              </a:ext>
            </a:extLst>
          </p:cNvPr>
          <p:cNvSpPr/>
          <p:nvPr/>
        </p:nvSpPr>
        <p:spPr>
          <a:xfrm>
            <a:off x="617408" y="5863271"/>
            <a:ext cx="1542409"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(Bouchard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2014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Giroux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2009)</a:t>
            </a:r>
          </a:p>
        </p:txBody>
      </p:sp>
      <p:sp>
        <p:nvSpPr>
          <p:cNvPr id="12" name="Rectangle 11">
            <a:extLst>
              <a:ext uri="{FF2B5EF4-FFF2-40B4-BE49-F238E27FC236}">
                <a16:creationId xmlns:a16="http://schemas.microsoft.com/office/drawing/2014/main" id="{919072E3-A003-4FB9-8081-84363FCA2684}"/>
              </a:ext>
            </a:extLst>
          </p:cNvPr>
          <p:cNvSpPr/>
          <p:nvPr/>
        </p:nvSpPr>
        <p:spPr>
          <a:xfrm>
            <a:off x="2910162" y="5837939"/>
            <a:ext cx="1289134" cy="400110"/>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Helal</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2005 ; </a:t>
            </a:r>
          </a:p>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Lago </a:t>
            </a:r>
            <a:r>
              <a:rPr lang="fr-FR" sz="1000" i="1" u="sng"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2017)</a:t>
            </a:r>
          </a:p>
        </p:txBody>
      </p:sp>
      <p:sp>
        <p:nvSpPr>
          <p:cNvPr id="13" name="Rectangle 12">
            <a:extLst>
              <a:ext uri="{FF2B5EF4-FFF2-40B4-BE49-F238E27FC236}">
                <a16:creationId xmlns:a16="http://schemas.microsoft.com/office/drawing/2014/main" id="{F9853835-69A5-4F7B-A392-2BD6E4BA8591}"/>
              </a:ext>
            </a:extLst>
          </p:cNvPr>
          <p:cNvSpPr/>
          <p:nvPr/>
        </p:nvSpPr>
        <p:spPr>
          <a:xfrm>
            <a:off x="5144070" y="5821724"/>
            <a:ext cx="1233030"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2013)</a:t>
            </a:r>
          </a:p>
        </p:txBody>
      </p:sp>
      <p:sp>
        <p:nvSpPr>
          <p:cNvPr id="14" name="Rectangle 13">
            <a:extLst>
              <a:ext uri="{FF2B5EF4-FFF2-40B4-BE49-F238E27FC236}">
                <a16:creationId xmlns:a16="http://schemas.microsoft.com/office/drawing/2014/main" id="{2F80D23F-8C3A-40A1-BCE2-38F7608E5A8A}"/>
              </a:ext>
            </a:extLst>
          </p:cNvPr>
          <p:cNvSpPr/>
          <p:nvPr/>
        </p:nvSpPr>
        <p:spPr>
          <a:xfrm>
            <a:off x="7045916" y="4165517"/>
            <a:ext cx="1736469" cy="1642777"/>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Transducteurs</a:t>
            </a:r>
          </a:p>
          <a:p>
            <a:pPr algn="ctr"/>
            <a:r>
              <a:rPr lang="fr-CA" dirty="0"/>
              <a:t>Intelligents</a:t>
            </a:r>
          </a:p>
          <a:p>
            <a:pPr algn="ctr"/>
            <a:r>
              <a:rPr lang="fr-CA" dirty="0"/>
              <a:t>Distribués</a:t>
            </a:r>
          </a:p>
        </p:txBody>
      </p:sp>
      <p:sp>
        <p:nvSpPr>
          <p:cNvPr id="15" name="Rectangle 14">
            <a:extLst>
              <a:ext uri="{FF2B5EF4-FFF2-40B4-BE49-F238E27FC236}">
                <a16:creationId xmlns:a16="http://schemas.microsoft.com/office/drawing/2014/main" id="{466358DD-37C6-4F8B-8DB0-FC0131EE82C5}"/>
              </a:ext>
            </a:extLst>
          </p:cNvPr>
          <p:cNvSpPr/>
          <p:nvPr/>
        </p:nvSpPr>
        <p:spPr>
          <a:xfrm>
            <a:off x="7184623" y="5821724"/>
            <a:ext cx="1459054" cy="246221"/>
          </a:xfrm>
          <a:prstGeom prst="rect">
            <a:avLst/>
          </a:prstGeom>
        </p:spPr>
        <p:txBody>
          <a:bodyPr wrap="none">
            <a:spAutoFit/>
          </a:bodyPr>
          <a:lstStyle/>
          <a:p>
            <a:pPr algn="ctr"/>
            <a:r>
              <a:rPr lang="fr-FR" sz="1000" dirty="0">
                <a:solidFill>
                  <a:schemeClr val="tx1">
                    <a:lumMod val="65000"/>
                    <a:lumOff val="35000"/>
                  </a:schemeClr>
                </a:solidFill>
                <a:latin typeface="Helvetica" panose="020B0604020202020204" pitchFamily="34" charset="0"/>
                <a:cs typeface="Helvetica" panose="020B0604020202020204" pitchFamily="34" charset="0"/>
              </a:rPr>
              <a:t>(</a:t>
            </a:r>
            <a:r>
              <a:rPr lang="fr-FR" sz="1000" dirty="0" err="1">
                <a:solidFill>
                  <a:schemeClr val="tx1">
                    <a:lumMod val="65000"/>
                    <a:lumOff val="35000"/>
                  </a:schemeClr>
                </a:solidFill>
                <a:latin typeface="Helvetica" panose="020B0604020202020204" pitchFamily="34" charset="0"/>
                <a:cs typeface="Helvetica" panose="020B0604020202020204" pitchFamily="34" charset="0"/>
              </a:rPr>
              <a:t>Plantevin</a:t>
            </a:r>
            <a:r>
              <a:rPr lang="fr-FR" sz="1000" dirty="0">
                <a:solidFill>
                  <a:schemeClr val="tx1">
                    <a:lumMod val="65000"/>
                    <a:lumOff val="35000"/>
                  </a:schemeClr>
                </a:solidFill>
                <a:latin typeface="Helvetica" panose="020B0604020202020204" pitchFamily="34" charset="0"/>
                <a:cs typeface="Helvetica" panose="020B0604020202020204" pitchFamily="34" charset="0"/>
              </a:rPr>
              <a:t> </a:t>
            </a:r>
            <a:r>
              <a:rPr lang="fr-FR" sz="1000" i="1" dirty="0">
                <a:solidFill>
                  <a:schemeClr val="tx1">
                    <a:lumMod val="65000"/>
                    <a:lumOff val="35000"/>
                  </a:schemeClr>
                </a:solidFill>
                <a:latin typeface="Helvetica" panose="020B0604020202020204" pitchFamily="34" charset="0"/>
                <a:cs typeface="Helvetica" panose="020B0604020202020204" pitchFamily="34" charset="0"/>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rPr>
              <a:t>., 2018)</a:t>
            </a:r>
          </a:p>
        </p:txBody>
      </p:sp>
      <p:cxnSp>
        <p:nvCxnSpPr>
          <p:cNvPr id="7" name="Straight Arrow Connector 6">
            <a:extLst>
              <a:ext uri="{FF2B5EF4-FFF2-40B4-BE49-F238E27FC236}">
                <a16:creationId xmlns:a16="http://schemas.microsoft.com/office/drawing/2014/main" id="{91C1A778-4020-4CF5-BC12-289724E80254}"/>
              </a:ext>
            </a:extLst>
          </p:cNvPr>
          <p:cNvCxnSpPr>
            <a:cxnSpLocks/>
          </p:cNvCxnSpPr>
          <p:nvPr/>
        </p:nvCxnSpPr>
        <p:spPr>
          <a:xfrm flipH="1">
            <a:off x="1451549" y="3846195"/>
            <a:ext cx="3871" cy="335537"/>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6C0F0-B5FB-42AE-9D00-A6DBDD5E41EA}"/>
              </a:ext>
            </a:extLst>
          </p:cNvPr>
          <p:cNvCxnSpPr>
            <a:cxnSpLocks/>
          </p:cNvCxnSpPr>
          <p:nvPr/>
        </p:nvCxnSpPr>
        <p:spPr>
          <a:xfrm flipV="1">
            <a:off x="1438275" y="3857625"/>
            <a:ext cx="6490335" cy="1"/>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253BA7-B5E1-4574-8BA4-EA3416FC88FE}"/>
              </a:ext>
            </a:extLst>
          </p:cNvPr>
          <p:cNvCxnSpPr>
            <a:cxnSpLocks/>
            <a:endCxn id="14" idx="0"/>
          </p:cNvCxnSpPr>
          <p:nvPr/>
        </p:nvCxnSpPr>
        <p:spPr>
          <a:xfrm>
            <a:off x="7914151" y="3857624"/>
            <a:ext cx="0" cy="307893"/>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46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LIARA &amp; DOMUS </a:t>
            </a:r>
            <a:r>
              <a:rPr lang="fr-FR" sz="1200" dirty="0">
                <a:solidFill>
                  <a:schemeClr val="bg1"/>
                </a:solidFill>
                <a:latin typeface="Helvetica" panose="020B0604020202020204" pitchFamily="34" charset="0"/>
                <a:cs typeface="Helvetica" panose="020B0604020202020204" pitchFamily="34" charset="0"/>
              </a:rPr>
              <a:t>(Bouchard et al., 2014 ; Giroux et al., 2009)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5B365DB-B152-492D-AA80-8736B16304F6}"/>
              </a:ext>
            </a:extLst>
          </p:cNvPr>
          <p:cNvSpPr txBox="1"/>
          <p:nvPr/>
        </p:nvSpPr>
        <p:spPr>
          <a:xfrm>
            <a:off x="390739" y="1612863"/>
            <a:ext cx="8522149" cy="193386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environnements académiques de recherche pour la reconnaissance d’activités</a:t>
            </a:r>
          </a:p>
          <a:p>
            <a:pPr marL="285750"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reposent sur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architecture centralisée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 matériel de type industriel</a:t>
            </a:r>
          </a:p>
        </p:txBody>
      </p:sp>
      <p:pic>
        <p:nvPicPr>
          <p:cNvPr id="18" name="Picture 17">
            <a:extLst>
              <a:ext uri="{FF2B5EF4-FFF2-40B4-BE49-F238E27FC236}">
                <a16:creationId xmlns:a16="http://schemas.microsoft.com/office/drawing/2014/main" id="{435FB0B5-DD97-4004-94F8-20622603D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06" y="3488930"/>
            <a:ext cx="6917736" cy="2831397"/>
          </a:xfrm>
          <a:prstGeom prst="rect">
            <a:avLst/>
          </a:prstGeom>
        </p:spPr>
      </p:pic>
    </p:spTree>
    <p:extLst>
      <p:ext uri="{BB962C8B-B14F-4D97-AF65-F5344CB8AC3E}">
        <p14:creationId xmlns:p14="http://schemas.microsoft.com/office/powerpoint/2010/main" val="278254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a:t>
            </a:r>
            <a:r>
              <a:rPr lang="fr-FR" sz="2800" dirty="0" err="1">
                <a:solidFill>
                  <a:schemeClr val="bg1"/>
                </a:solidFill>
                <a:latin typeface="Helvetica" panose="020B0604020202020204" pitchFamily="34" charset="0"/>
                <a:cs typeface="Helvetica" panose="020B0604020202020204" pitchFamily="34" charset="0"/>
              </a:rPr>
              <a:t>Gator</a:t>
            </a:r>
            <a:r>
              <a:rPr lang="fr-FR" sz="2800" dirty="0">
                <a:solidFill>
                  <a:schemeClr val="bg1"/>
                </a:solidFill>
                <a:latin typeface="Helvetica" panose="020B0604020202020204" pitchFamily="34" charset="0"/>
                <a:cs typeface="Helvetica" panose="020B0604020202020204" pitchFamily="34" charset="0"/>
              </a:rPr>
              <a:t>-Tech &amp; Amiqual4Home</a:t>
            </a:r>
            <a:r>
              <a:rPr lang="fr-FR" sz="1300" dirty="0">
                <a:solidFill>
                  <a:schemeClr val="bg1"/>
                </a:solidFill>
                <a:latin typeface="Helvetica" panose="020B0604020202020204" pitchFamily="34" charset="0"/>
                <a:cs typeface="Helvetica" panose="020B0604020202020204" pitchFamily="34" charset="0"/>
              </a:rPr>
              <a:t> (</a:t>
            </a:r>
            <a:r>
              <a:rPr lang="fr-FR" sz="1300" dirty="0" err="1">
                <a:solidFill>
                  <a:schemeClr val="bg1"/>
                </a:solidFill>
                <a:latin typeface="Helvetica" panose="020B0604020202020204" pitchFamily="34" charset="0"/>
                <a:cs typeface="Helvetica" panose="020B0604020202020204" pitchFamily="34" charset="0"/>
              </a:rPr>
              <a:t>Helal</a:t>
            </a:r>
            <a:r>
              <a:rPr lang="fr-FR" sz="1300" dirty="0">
                <a:solidFill>
                  <a:schemeClr val="bg1"/>
                </a:solidFill>
                <a:latin typeface="Helvetica" panose="020B0604020202020204" pitchFamily="34" charset="0"/>
                <a:cs typeface="Helvetica" panose="020B0604020202020204" pitchFamily="34" charset="0"/>
              </a:rPr>
              <a:t> et al., 2005 ; Lago et al., 2017)</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a16="http://schemas.microsoft.com/office/drawing/2014/main" id="{A8770041-C76D-4746-9469-CBD68EA61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816" y="1729641"/>
            <a:ext cx="5151169" cy="4239868"/>
          </a:xfrm>
          <a:prstGeom prst="rect">
            <a:avLst/>
          </a:prstGeom>
        </p:spPr>
      </p:pic>
      <p:sp>
        <p:nvSpPr>
          <p:cNvPr id="15" name="TextBox 14">
            <a:extLst>
              <a:ext uri="{FF2B5EF4-FFF2-40B4-BE49-F238E27FC236}">
                <a16:creationId xmlns:a16="http://schemas.microsoft.com/office/drawing/2014/main" id="{59998396-C283-4DF3-8BC8-3DE8FFE7E4F9}"/>
              </a:ext>
            </a:extLst>
          </p:cNvPr>
          <p:cNvSpPr txBox="1"/>
          <p:nvPr/>
        </p:nvSpPr>
        <p:spPr>
          <a:xfrm>
            <a:off x="390739" y="1936230"/>
            <a:ext cx="3286958" cy="382668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architectures centralisées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reposent sur la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technologie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OSGi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middleware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OpenHab</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pour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Amiqual4Home</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évolutives (enregistrement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automatique des capteurs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effecteurs)</a:t>
            </a:r>
          </a:p>
        </p:txBody>
      </p:sp>
      <p:sp>
        <p:nvSpPr>
          <p:cNvPr id="2" name="Rectangle 1">
            <a:extLst>
              <a:ext uri="{FF2B5EF4-FFF2-40B4-BE49-F238E27FC236}">
                <a16:creationId xmlns:a16="http://schemas.microsoft.com/office/drawing/2014/main" id="{E9C410FC-CB06-4F77-ADA5-4EBC49EFC8AB}"/>
              </a:ext>
            </a:extLst>
          </p:cNvPr>
          <p:cNvSpPr/>
          <p:nvPr/>
        </p:nvSpPr>
        <p:spPr>
          <a:xfrm>
            <a:off x="390739" y="6231136"/>
            <a:ext cx="2662588" cy="307777"/>
          </a:xfrm>
          <a:prstGeom prst="rect">
            <a:avLst/>
          </a:prstGeom>
        </p:spPr>
        <p:txBody>
          <a:bodyPr wrap="none">
            <a:spAutoFit/>
          </a:bodyPr>
          <a:lstStyle/>
          <a:p>
            <a:r>
              <a:rPr lang="fr-FR" sz="1400" dirty="0">
                <a:solidFill>
                  <a:schemeClr val="tx1">
                    <a:lumMod val="65000"/>
                    <a:lumOff val="35000"/>
                  </a:schemeClr>
                </a:solidFill>
                <a:latin typeface="NimbusRomNo9L-Regu"/>
              </a:rPr>
              <a:t>*Open Services Gateway initiative</a:t>
            </a:r>
            <a:endParaRPr lang="fr-FR" sz="1400" dirty="0">
              <a:solidFill>
                <a:schemeClr val="tx1">
                  <a:lumMod val="65000"/>
                  <a:lumOff val="35000"/>
                </a:schemeClr>
              </a:solidFill>
            </a:endParaRPr>
          </a:p>
        </p:txBody>
      </p:sp>
      <p:sp>
        <p:nvSpPr>
          <p:cNvPr id="3" name="Rectangle 2">
            <a:extLst>
              <a:ext uri="{FF2B5EF4-FFF2-40B4-BE49-F238E27FC236}">
                <a16:creationId xmlns:a16="http://schemas.microsoft.com/office/drawing/2014/main" id="{1A0AF0E4-64A2-4558-899C-D1880A72602F}"/>
              </a:ext>
            </a:extLst>
          </p:cNvPr>
          <p:cNvSpPr/>
          <p:nvPr/>
        </p:nvSpPr>
        <p:spPr>
          <a:xfrm>
            <a:off x="3677697" y="2351314"/>
            <a:ext cx="5325626" cy="2863781"/>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CC1291-7DA3-43E6-9445-AD00A8CB8DD4}"/>
              </a:ext>
            </a:extLst>
          </p:cNvPr>
          <p:cNvCxnSpPr>
            <a:cxnSpLocks/>
          </p:cNvCxnSpPr>
          <p:nvPr/>
        </p:nvCxnSpPr>
        <p:spPr>
          <a:xfrm flipH="1">
            <a:off x="2657476" y="3952875"/>
            <a:ext cx="885824" cy="123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03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CASAS </a:t>
            </a:r>
            <a:r>
              <a:rPr lang="fr-FR" sz="1200" dirty="0">
                <a:solidFill>
                  <a:schemeClr val="bg1"/>
                </a:solidFill>
                <a:latin typeface="Helvetica" panose="020B0604020202020204" pitchFamily="34" charset="0"/>
                <a:cs typeface="Helvetica" panose="020B0604020202020204" pitchFamily="34" charset="0"/>
              </a:rPr>
              <a:t>(Cook et al., 2013)</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19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390740" y="2262947"/>
            <a:ext cx="3614102" cy="3508653"/>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qui repose </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essentiellement sur un</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réseaux maillés distribué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simple à mettre en place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couteuse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aux données </a:t>
            </a:r>
          </a:p>
          <a:p>
            <a:pPr lvl="1"/>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centralisé</a:t>
            </a:r>
          </a:p>
        </p:txBody>
      </p:sp>
      <p:pic>
        <p:nvPicPr>
          <p:cNvPr id="2" name="Picture 1">
            <a:extLst>
              <a:ext uri="{FF2B5EF4-FFF2-40B4-BE49-F238E27FC236}">
                <a16:creationId xmlns:a16="http://schemas.microsoft.com/office/drawing/2014/main" id="{5E7ADB9A-3BEC-4F0B-AB7B-D15F4FAE0809}"/>
              </a:ext>
            </a:extLst>
          </p:cNvPr>
          <p:cNvPicPr>
            <a:picLocks noChangeAspect="1"/>
          </p:cNvPicPr>
          <p:nvPr/>
        </p:nvPicPr>
        <p:blipFill>
          <a:blip r:embed="rId3"/>
          <a:stretch>
            <a:fillRect/>
          </a:stretch>
        </p:blipFill>
        <p:spPr>
          <a:xfrm>
            <a:off x="4108231" y="2262947"/>
            <a:ext cx="4699438" cy="3508653"/>
          </a:xfrm>
          <a:prstGeom prst="rect">
            <a:avLst/>
          </a:prstGeom>
        </p:spPr>
      </p:pic>
    </p:spTree>
    <p:extLst>
      <p:ext uri="{BB962C8B-B14F-4D97-AF65-F5344CB8AC3E}">
        <p14:creationId xmlns:p14="http://schemas.microsoft.com/office/powerpoint/2010/main" val="171546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1144178"/>
            <a:ext cx="7352523" cy="4569643"/>
          </a:xfrm>
        </p:spPr>
        <p:txBody>
          <a:bodyPr>
            <a:normAutofit fontScale="85000" lnSpcReduction="20000"/>
          </a:bodyPr>
          <a:lstStyle/>
          <a:p>
            <a:pPr marL="457200" indent="-457200" algn="just">
              <a:lnSpc>
                <a:spcPct val="200000"/>
              </a:lnSpc>
              <a:spcBef>
                <a:spcPts val="0"/>
              </a:spcBef>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Introduction</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État de l’art</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habitats intelligents existants</a:t>
            </a:r>
            <a:endParaRPr lang="fr-FR" sz="1900" i="1" dirty="0">
              <a:solidFill>
                <a:schemeClr val="bg1"/>
              </a:solidFill>
              <a:latin typeface="Helvetica" panose="020B0604020202020204" pitchFamily="34" charset="0"/>
              <a:cs typeface="Helvetica" panose="020B0604020202020204" pitchFamily="34" charset="0"/>
              <a:sym typeface="Wingdings"/>
            </a:endParaRP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a:solidFill>
                  <a:schemeClr val="bg1"/>
                </a:solidFill>
                <a:latin typeface="Helvetica" panose="020B0604020202020204" pitchFamily="34" charset="0"/>
                <a:cs typeface="Helvetica" panose="020B0604020202020204" pitchFamily="34" charset="0"/>
                <a:sym typeface="Wingdings"/>
              </a:rPr>
              <a:t>ateliers</a:t>
            </a:r>
            <a:r>
              <a:rPr lang="fr-FR" sz="1900" dirty="0">
                <a:solidFill>
                  <a:schemeClr val="bg1"/>
                </a:solidFill>
                <a:latin typeface="Helvetica" panose="020B0604020202020204" pitchFamily="34" charset="0"/>
                <a:cs typeface="Helvetica" panose="020B0604020202020204" pitchFamily="34" charset="0"/>
                <a:sym typeface="Wingdings"/>
              </a:rPr>
              <a:t> pour l’apprentissage machine</a:t>
            </a:r>
          </a:p>
          <a:p>
            <a:pPr lvl="1" algn="just">
              <a:lnSpc>
                <a:spcPct val="110000"/>
              </a:lnSpc>
              <a:spcBef>
                <a:spcPts val="600"/>
              </a:spcBef>
              <a:spcAft>
                <a:spcPts val="600"/>
              </a:spcAft>
            </a:pPr>
            <a:r>
              <a:rPr lang="fr-FR" sz="1900" dirty="0">
                <a:solidFill>
                  <a:schemeClr val="bg1"/>
                </a:solidFill>
                <a:latin typeface="Helvetica" panose="020B0604020202020204" pitchFamily="34" charset="0"/>
                <a:cs typeface="Helvetica" panose="020B0604020202020204" pitchFamily="34" charset="0"/>
                <a:sym typeface="Wingdings"/>
              </a:rPr>
              <a:t>Les </a:t>
            </a:r>
            <a:r>
              <a:rPr lang="fr-FR" sz="1900" i="1" dirty="0" err="1">
                <a:solidFill>
                  <a:schemeClr val="bg1"/>
                </a:solidFill>
                <a:latin typeface="Helvetica" panose="020B0604020202020204" pitchFamily="34" charset="0"/>
                <a:cs typeface="Helvetica" panose="020B0604020202020204" pitchFamily="34" charset="0"/>
                <a:sym typeface="Wingdings"/>
              </a:rPr>
              <a:t>wearables</a:t>
            </a:r>
            <a:r>
              <a:rPr lang="fr-FR" sz="1900" i="1" dirty="0">
                <a:solidFill>
                  <a:schemeClr val="bg1"/>
                </a:solidFill>
                <a:latin typeface="Helvetica" panose="020B0604020202020204" pitchFamily="34" charset="0"/>
                <a:cs typeface="Helvetica" panose="020B0604020202020204" pitchFamily="34" charset="0"/>
                <a:sym typeface="Wingdings"/>
              </a:rPr>
              <a:t> </a:t>
            </a:r>
            <a:r>
              <a:rPr lang="fr-FR" sz="1900" i="1" dirty="0" err="1">
                <a:solidFill>
                  <a:schemeClr val="bg1"/>
                </a:solidFill>
                <a:latin typeface="Helvetica" panose="020B0604020202020204" pitchFamily="34" charset="0"/>
                <a:cs typeface="Helvetica" panose="020B0604020202020204" pitchFamily="34" charset="0"/>
                <a:sym typeface="Wingdings"/>
              </a:rPr>
              <a:t>devices</a:t>
            </a:r>
            <a:endParaRPr lang="fr-FR" sz="1900"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La reconnaissance des types de sols</a:t>
            </a:r>
            <a:endParaRPr lang="fr-FR" sz="2100" b="1" i="1" dirty="0">
              <a:solidFill>
                <a:schemeClr val="bg1"/>
              </a:solidFill>
              <a:latin typeface="Helvetica" panose="020B0604020202020204" pitchFamily="34" charset="0"/>
              <a:cs typeface="Helvetica" panose="020B0604020202020204" pitchFamily="34" charset="0"/>
              <a:sym typeface="Wingdings"/>
            </a:endParaRP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a:p>
            <a:pPr marL="457200" indent="-457200" algn="just">
              <a:lnSpc>
                <a:spcPct val="200000"/>
              </a:lnSpc>
              <a:spcBef>
                <a:spcPts val="0"/>
              </a:spcBef>
              <a:buFont typeface="Arial" panose="020B0604020202020204" pitchFamily="34" charset="0"/>
              <a:buAutoNum type="arabicPeriod"/>
            </a:pPr>
            <a:r>
              <a:rPr lang="fr-FR" sz="2100" b="1" dirty="0">
                <a:solidFill>
                  <a:schemeClr val="bg1"/>
                </a:solidFill>
                <a:latin typeface="Helvetica" panose="020B0604020202020204" pitchFamily="34" charset="0"/>
                <a:cs typeface="Helvetica" panose="020B0604020202020204" pitchFamily="34" charset="0"/>
                <a:sym typeface="Wingdings"/>
              </a:rPr>
              <a:t>Conclusion</a:t>
            </a:r>
          </a:p>
        </p:txBody>
      </p:sp>
    </p:spTree>
    <p:extLst>
      <p:ext uri="{BB962C8B-B14F-4D97-AF65-F5344CB8AC3E}">
        <p14:creationId xmlns:p14="http://schemas.microsoft.com/office/powerpoint/2010/main" val="355240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 Transducteurs Intelligents Distribués </a:t>
            </a:r>
            <a:r>
              <a:rPr lang="fr-FR" sz="1300" dirty="0">
                <a:solidFill>
                  <a:schemeClr val="bg1"/>
                </a:solidFill>
                <a:latin typeface="Helvetica" panose="020B0604020202020204" pitchFamily="34" charset="0"/>
                <a:cs typeface="Helvetica" panose="020B0604020202020204" pitchFamily="34" charset="0"/>
              </a:rPr>
              <a:t>(</a:t>
            </a:r>
            <a:r>
              <a:rPr lang="fr-FR" sz="1300" dirty="0" err="1">
                <a:solidFill>
                  <a:schemeClr val="bg1"/>
                </a:solidFill>
                <a:latin typeface="Helvetica" panose="020B0604020202020204" pitchFamily="34" charset="0"/>
                <a:cs typeface="Helvetica" panose="020B0604020202020204" pitchFamily="34" charset="0"/>
              </a:rPr>
              <a:t>Plantevin</a:t>
            </a:r>
            <a:r>
              <a:rPr lang="fr-FR" sz="1300" dirty="0">
                <a:solidFill>
                  <a:schemeClr val="bg1"/>
                </a:solidFill>
                <a:latin typeface="Helvetica" panose="020B0604020202020204" pitchFamily="34" charset="0"/>
                <a:cs typeface="Helvetica" panose="020B0604020202020204" pitchFamily="34" charset="0"/>
              </a:rPr>
              <a:t> et al., 2018)</a:t>
            </a: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59998396-C283-4DF3-8BC8-3DE8FFE7E4F9}"/>
              </a:ext>
            </a:extLst>
          </p:cNvPr>
          <p:cNvSpPr txBox="1"/>
          <p:nvPr/>
        </p:nvSpPr>
        <p:spPr>
          <a:xfrm>
            <a:off x="238865" y="1770480"/>
            <a:ext cx="3505112" cy="4585871"/>
          </a:xfrm>
          <a:prstGeom prst="rect">
            <a:avLst/>
          </a:prstGeom>
          <a:noFill/>
        </p:spPr>
        <p:txBody>
          <a:bodyPr wrap="square" rtlCol="0">
            <a:spAutoFit/>
          </a:bodyPr>
          <a:lstStyle/>
          <a:p>
            <a:pPr marL="285750"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distribuée au niveau des capteurs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transducteurs intelligents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physiques : </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a:t>
            </a: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effecteurs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virtuels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passives </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de haut niveau à partir de données bas niveau</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unités intelligentes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reconnaissance d’activités</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unité de gestion centralisée</a:t>
            </a:r>
          </a:p>
        </p:txBody>
      </p:sp>
      <p:graphicFrame>
        <p:nvGraphicFramePr>
          <p:cNvPr id="3" name="Object 2">
            <a:extLst>
              <a:ext uri="{FF2B5EF4-FFF2-40B4-BE49-F238E27FC236}">
                <a16:creationId xmlns:a16="http://schemas.microsoft.com/office/drawing/2014/main" id="{856244BE-D045-480F-AD17-DEB7A19ED77B}"/>
              </a:ext>
            </a:extLst>
          </p:cNvPr>
          <p:cNvGraphicFramePr>
            <a:graphicFrameLocks noChangeAspect="1"/>
          </p:cNvGraphicFramePr>
          <p:nvPr>
            <p:extLst>
              <p:ext uri="{D42A27DB-BD31-4B8C-83A1-F6EECF244321}">
                <p14:modId xmlns:p14="http://schemas.microsoft.com/office/powerpoint/2010/main" val="3638534040"/>
              </p:ext>
            </p:extLst>
          </p:nvPr>
        </p:nvGraphicFramePr>
        <p:xfrm>
          <a:off x="3743977" y="2310721"/>
          <a:ext cx="4948232" cy="3350392"/>
        </p:xfrm>
        <a:graphic>
          <a:graphicData uri="http://schemas.openxmlformats.org/presentationml/2006/ole">
            <mc:AlternateContent xmlns:mc="http://schemas.openxmlformats.org/markup-compatibility/2006">
              <mc:Choice xmlns:v="urn:schemas-microsoft-com:vml" Requires="v">
                <p:oleObj name="Acrobat Document" r:id="rId3" imgW="6042270" imgH="4091774" progId="AcroExch.Document.DC">
                  <p:embed/>
                </p:oleObj>
              </mc:Choice>
              <mc:Fallback>
                <p:oleObj name="Acrobat Document" r:id="rId3" imgW="6042270" imgH="4091774" progId="AcroExch.Document.DC">
                  <p:embed/>
                  <p:pic>
                    <p:nvPicPr>
                      <p:cNvPr id="0" name=""/>
                      <p:cNvPicPr/>
                      <p:nvPr/>
                    </p:nvPicPr>
                    <p:blipFill>
                      <a:blip r:embed="rId4"/>
                      <a:stretch>
                        <a:fillRect/>
                      </a:stretch>
                    </p:blipFill>
                    <p:spPr>
                      <a:xfrm>
                        <a:off x="3743977" y="2310721"/>
                        <a:ext cx="4948232" cy="3350392"/>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880F595-8FD2-4891-ABA9-FAC5674B3DB6}"/>
              </a:ext>
            </a:extLst>
          </p:cNvPr>
          <p:cNvSpPr/>
          <p:nvPr/>
        </p:nvSpPr>
        <p:spPr>
          <a:xfrm>
            <a:off x="6840638" y="2147311"/>
            <a:ext cx="2176040" cy="1660760"/>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17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 processus d’apprentissage pour reconnaître des activités</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839593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cxnSp>
        <p:nvCxnSpPr>
          <p:cNvPr id="3" name="Straight Connector 2">
            <a:extLst>
              <a:ext uri="{FF2B5EF4-FFF2-40B4-BE49-F238E27FC236}">
                <a16:creationId xmlns:a16="http://schemas.microsoft.com/office/drawing/2014/main" id="{D7D2975B-F9B4-4278-9069-561859EC265D}"/>
              </a:ext>
            </a:extLst>
          </p:cNvPr>
          <p:cNvCxnSpPr/>
          <p:nvPr/>
        </p:nvCxnSpPr>
        <p:spPr>
          <a:xfrm>
            <a:off x="1124465" y="2891481"/>
            <a:ext cx="7882928" cy="0"/>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1AAD87-BB2E-4199-82BA-2E5C32FA8B27}"/>
              </a:ext>
            </a:extLst>
          </p:cNvPr>
          <p:cNvCxnSpPr>
            <a:cxnSpLocks/>
          </p:cNvCxnSpPr>
          <p:nvPr/>
        </p:nvCxnSpPr>
        <p:spPr>
          <a:xfrm flipV="1">
            <a:off x="9007393" y="2891481"/>
            <a:ext cx="0" cy="2570205"/>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0303FF-B2FD-4057-B521-24D1E0FE1A11}"/>
              </a:ext>
            </a:extLst>
          </p:cNvPr>
          <p:cNvCxnSpPr>
            <a:cxnSpLocks/>
          </p:cNvCxnSpPr>
          <p:nvPr/>
        </p:nvCxnSpPr>
        <p:spPr>
          <a:xfrm>
            <a:off x="5857103" y="5461686"/>
            <a:ext cx="3150290"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111B-C2F7-4BF6-98A0-47D164E6EC0D}"/>
              </a:ext>
            </a:extLst>
          </p:cNvPr>
          <p:cNvCxnSpPr>
            <a:cxnSpLocks/>
          </p:cNvCxnSpPr>
          <p:nvPr/>
        </p:nvCxnSpPr>
        <p:spPr>
          <a:xfrm flipV="1">
            <a:off x="5857103" y="4114800"/>
            <a:ext cx="0" cy="1346886"/>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BE0AA8-902E-4D69-962C-658BE9CA2E63}"/>
              </a:ext>
            </a:extLst>
          </p:cNvPr>
          <p:cNvCxnSpPr>
            <a:cxnSpLocks/>
          </p:cNvCxnSpPr>
          <p:nvPr/>
        </p:nvCxnSpPr>
        <p:spPr>
          <a:xfrm>
            <a:off x="1124465" y="4114800"/>
            <a:ext cx="4732638" cy="1"/>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51D610-3A65-4202-9227-6488DE98EFBE}"/>
              </a:ext>
            </a:extLst>
          </p:cNvPr>
          <p:cNvCxnSpPr>
            <a:cxnSpLocks/>
          </p:cNvCxnSpPr>
          <p:nvPr/>
        </p:nvCxnSpPr>
        <p:spPr>
          <a:xfrm flipV="1">
            <a:off x="1124465" y="2891482"/>
            <a:ext cx="0" cy="1223318"/>
          </a:xfrm>
          <a:prstGeom prst="line">
            <a:avLst/>
          </a:prstGeom>
          <a:ln w="38100">
            <a:solidFill>
              <a:srgbClr val="2F71D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668F81-3512-42C5-A515-BB26998C7DCC}"/>
              </a:ext>
            </a:extLst>
          </p:cNvPr>
          <p:cNvSpPr txBox="1"/>
          <p:nvPr/>
        </p:nvSpPr>
        <p:spPr>
          <a:xfrm>
            <a:off x="3091696" y="2346737"/>
            <a:ext cx="4340552" cy="456535"/>
          </a:xfrm>
          <a:prstGeom prst="rect">
            <a:avLst/>
          </a:prstGeom>
          <a:noFill/>
        </p:spPr>
        <p:txBody>
          <a:bodyPr wrap="square" rtlCol="0">
            <a:spAutoFit/>
          </a:bodyPr>
          <a:lstStyle/>
          <a:p>
            <a:pPr algn="ctr">
              <a:lnSpc>
                <a:spcPct val="150000"/>
              </a:lnSpc>
            </a:pPr>
            <a:r>
              <a:rPr lang="fr-CA" b="1" dirty="0">
                <a:solidFill>
                  <a:srgbClr val="2F71D1"/>
                </a:solidFill>
                <a:latin typeface="Helvetica" panose="020B0604020202020204" pitchFamily="34" charset="0"/>
                <a:cs typeface="Helvetica" panose="020B0604020202020204" pitchFamily="34" charset="0"/>
                <a:sym typeface="Wingdings" panose="05000000000000000000" pitchFamily="2" charset="2"/>
              </a:rPr>
              <a:t>préparation des données</a:t>
            </a:r>
            <a:endParaRPr lang="fr-CA"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8922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300899" y="4119513"/>
            <a:ext cx="4666268" cy="1093509"/>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1BCD9A88-9357-433D-AF44-A9AC18726FF2}"/>
              </a:ext>
            </a:extLst>
          </p:cNvPr>
          <p:cNvSpPr/>
          <p:nvPr/>
        </p:nvSpPr>
        <p:spPr>
          <a:xfrm>
            <a:off x="4804736" y="4901809"/>
            <a:ext cx="345232" cy="669431"/>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AF4C4B8E-FFF2-4662-84E4-774E748E96E0}"/>
              </a:ext>
            </a:extLst>
          </p:cNvPr>
          <p:cNvSpPr txBox="1"/>
          <p:nvPr/>
        </p:nvSpPr>
        <p:spPr>
          <a:xfrm>
            <a:off x="2807076" y="5571240"/>
            <a:ext cx="4340552" cy="872034"/>
          </a:xfrm>
          <a:prstGeom prst="rect">
            <a:avLst/>
          </a:prstGeom>
          <a:noFill/>
        </p:spPr>
        <p:txBody>
          <a:bodyPr wrap="square" rtlCol="0">
            <a:spAutoFit/>
          </a:bodyPr>
          <a:lstStyle/>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modèles d’apprentissage</a:t>
            </a:r>
          </a:p>
          <a:p>
            <a:pP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prédictions (reconnaissance)</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42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algorithmes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6373C71-5479-4B92-AC51-9449CA06FE6F}"/>
              </a:ext>
            </a:extLst>
          </p:cNvPr>
          <p:cNvSpPr/>
          <p:nvPr/>
        </p:nvSpPr>
        <p:spPr>
          <a:xfrm>
            <a:off x="1011554" y="3351085"/>
            <a:ext cx="7120890" cy="2916903"/>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C57FEFF8-65AD-4BD3-B112-E8505605581F}"/>
              </a:ext>
            </a:extLst>
          </p:cNvPr>
          <p:cNvSpPr/>
          <p:nvPr/>
        </p:nvSpPr>
        <p:spPr>
          <a:xfrm>
            <a:off x="1011555" y="1949682"/>
            <a:ext cx="7120890" cy="914400"/>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B652A5E4-1A0F-454C-8A8E-2ED1116C7B25}"/>
              </a:ext>
            </a:extLst>
          </p:cNvPr>
          <p:cNvSpPr txBox="1"/>
          <p:nvPr/>
        </p:nvSpPr>
        <p:spPr>
          <a:xfrm>
            <a:off x="855559" y="1572317"/>
            <a:ext cx="252010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probabilistes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63330F60-9A97-4A4B-9042-13E84EA4F6FD}"/>
              </a:ext>
            </a:extLst>
          </p:cNvPr>
          <p:cNvSpPr txBox="1"/>
          <p:nvPr/>
        </p:nvSpPr>
        <p:spPr>
          <a:xfrm>
            <a:off x="855559" y="2960142"/>
            <a:ext cx="3018857"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approches forage de données</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17" name="Rectangle 16">
            <a:extLst>
              <a:ext uri="{FF2B5EF4-FFF2-40B4-BE49-F238E27FC236}">
                <a16:creationId xmlns:a16="http://schemas.microsoft.com/office/drawing/2014/main" id="{CE7F3E92-5113-4763-990A-588E984258F7}"/>
              </a:ext>
            </a:extLst>
          </p:cNvPr>
          <p:cNvSpPr/>
          <p:nvPr/>
        </p:nvSpPr>
        <p:spPr>
          <a:xfrm>
            <a:off x="1929410" y="2022910"/>
            <a:ext cx="796030"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Réseaux Bayésiens</a:t>
            </a:r>
          </a:p>
        </p:txBody>
      </p:sp>
      <p:sp>
        <p:nvSpPr>
          <p:cNvPr id="18" name="Rectangle 17">
            <a:extLst>
              <a:ext uri="{FF2B5EF4-FFF2-40B4-BE49-F238E27FC236}">
                <a16:creationId xmlns:a16="http://schemas.microsoft.com/office/drawing/2014/main" id="{77CB5EFF-74A7-4A34-BA2B-EDB2468549E8}"/>
              </a:ext>
            </a:extLst>
          </p:cNvPr>
          <p:cNvSpPr/>
          <p:nvPr/>
        </p:nvSpPr>
        <p:spPr>
          <a:xfrm>
            <a:off x="3994096" y="2022910"/>
            <a:ext cx="1155805"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Modèles de Markov Cachés (HMM)</a:t>
            </a:r>
          </a:p>
        </p:txBody>
      </p:sp>
      <p:sp>
        <p:nvSpPr>
          <p:cNvPr id="19" name="Rectangle 18">
            <a:extLst>
              <a:ext uri="{FF2B5EF4-FFF2-40B4-BE49-F238E27FC236}">
                <a16:creationId xmlns:a16="http://schemas.microsoft.com/office/drawing/2014/main" id="{9A4D01F7-939F-4EC9-832C-D34BCFAE11EC}"/>
              </a:ext>
            </a:extLst>
          </p:cNvPr>
          <p:cNvSpPr/>
          <p:nvPr/>
        </p:nvSpPr>
        <p:spPr>
          <a:xfrm>
            <a:off x="6091483" y="2030342"/>
            <a:ext cx="139516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Champs Aléatoires Conditionnels</a:t>
            </a:r>
          </a:p>
          <a:p>
            <a:pPr algn="ctr"/>
            <a:r>
              <a:rPr lang="fr-FR" sz="1200" dirty="0"/>
              <a:t>(</a:t>
            </a:r>
            <a:r>
              <a:rPr lang="fr-FR" sz="1200" dirty="0" err="1"/>
              <a:t>CRFs</a:t>
            </a:r>
            <a:r>
              <a:rPr lang="fr-FR" sz="1200" dirty="0"/>
              <a:t>)</a:t>
            </a:r>
          </a:p>
        </p:txBody>
      </p:sp>
      <p:sp>
        <p:nvSpPr>
          <p:cNvPr id="20" name="Rectangle 19">
            <a:extLst>
              <a:ext uri="{FF2B5EF4-FFF2-40B4-BE49-F238E27FC236}">
                <a16:creationId xmlns:a16="http://schemas.microsoft.com/office/drawing/2014/main" id="{9DA82C96-536A-40AD-A2DE-C3DC5C37EE03}"/>
              </a:ext>
            </a:extLst>
          </p:cNvPr>
          <p:cNvSpPr/>
          <p:nvPr/>
        </p:nvSpPr>
        <p:spPr>
          <a:xfrm>
            <a:off x="1588021"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Arbres de décision</a:t>
            </a:r>
          </a:p>
        </p:txBody>
      </p:sp>
      <p:sp>
        <p:nvSpPr>
          <p:cNvPr id="22" name="Rectangle 21">
            <a:extLst>
              <a:ext uri="{FF2B5EF4-FFF2-40B4-BE49-F238E27FC236}">
                <a16:creationId xmlns:a16="http://schemas.microsoft.com/office/drawing/2014/main" id="{8E0872B4-8817-4AD6-B3D4-63218B6B1172}"/>
              </a:ext>
            </a:extLst>
          </p:cNvPr>
          <p:cNvSpPr/>
          <p:nvPr/>
        </p:nvSpPr>
        <p:spPr>
          <a:xfrm>
            <a:off x="1591347"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I</a:t>
            </a:r>
            <a:r>
              <a:rPr lang="fr-FR" sz="1200" b="1" dirty="0">
                <a:solidFill>
                  <a:schemeClr val="tx1">
                    <a:lumMod val="65000"/>
                    <a:lumOff val="35000"/>
                  </a:schemeClr>
                </a:solidFill>
              </a:rPr>
              <a:t>D3</a:t>
            </a:r>
          </a:p>
        </p:txBody>
      </p:sp>
      <p:sp>
        <p:nvSpPr>
          <p:cNvPr id="23" name="Rectangle 22">
            <a:extLst>
              <a:ext uri="{FF2B5EF4-FFF2-40B4-BE49-F238E27FC236}">
                <a16:creationId xmlns:a16="http://schemas.microsoft.com/office/drawing/2014/main" id="{4969AB06-D43C-4995-A086-3C36E051FA7D}"/>
              </a:ext>
            </a:extLst>
          </p:cNvPr>
          <p:cNvSpPr/>
          <p:nvPr/>
        </p:nvSpPr>
        <p:spPr>
          <a:xfrm>
            <a:off x="1591346" y="4647582"/>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C4.5</a:t>
            </a:r>
            <a:endParaRPr lang="fr-FR" sz="1200" b="1" dirty="0">
              <a:solidFill>
                <a:schemeClr val="tx1">
                  <a:lumMod val="65000"/>
                  <a:lumOff val="35000"/>
                </a:schemeClr>
              </a:solidFill>
            </a:endParaRPr>
          </a:p>
        </p:txBody>
      </p:sp>
      <p:sp>
        <p:nvSpPr>
          <p:cNvPr id="25" name="Rectangle 24">
            <a:extLst>
              <a:ext uri="{FF2B5EF4-FFF2-40B4-BE49-F238E27FC236}">
                <a16:creationId xmlns:a16="http://schemas.microsoft.com/office/drawing/2014/main" id="{1F6A988D-D925-4371-98C6-363BEE802684}"/>
              </a:ext>
            </a:extLst>
          </p:cNvPr>
          <p:cNvSpPr/>
          <p:nvPr/>
        </p:nvSpPr>
        <p:spPr>
          <a:xfrm>
            <a:off x="4541474" y="3724642"/>
            <a:ext cx="1151719" cy="43593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Clustering</a:t>
            </a:r>
          </a:p>
        </p:txBody>
      </p:sp>
      <p:sp>
        <p:nvSpPr>
          <p:cNvPr id="26" name="Rectangle 25">
            <a:extLst>
              <a:ext uri="{FF2B5EF4-FFF2-40B4-BE49-F238E27FC236}">
                <a16:creationId xmlns:a16="http://schemas.microsoft.com/office/drawing/2014/main" id="{4EADDA39-6931-438E-B0E6-E5BA7CE54810}"/>
              </a:ext>
            </a:extLst>
          </p:cNvPr>
          <p:cNvSpPr/>
          <p:nvPr/>
        </p:nvSpPr>
        <p:spPr>
          <a:xfrm>
            <a:off x="4544800" y="4160579"/>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k-</a:t>
            </a:r>
            <a:r>
              <a:rPr lang="en-US" sz="1200" b="1" dirty="0" err="1">
                <a:solidFill>
                  <a:schemeClr val="tx1">
                    <a:lumMod val="65000"/>
                    <a:lumOff val="35000"/>
                  </a:schemeClr>
                </a:solidFill>
              </a:rPr>
              <a:t>moyennes</a:t>
            </a:r>
            <a:endParaRPr lang="fr-FR" sz="1200" b="1" dirty="0">
              <a:solidFill>
                <a:schemeClr val="tx1">
                  <a:lumMod val="65000"/>
                  <a:lumOff val="35000"/>
                </a:schemeClr>
              </a:solidFill>
            </a:endParaRPr>
          </a:p>
        </p:txBody>
      </p:sp>
      <p:sp>
        <p:nvSpPr>
          <p:cNvPr id="31" name="Rectangle 30">
            <a:extLst>
              <a:ext uri="{FF2B5EF4-FFF2-40B4-BE49-F238E27FC236}">
                <a16:creationId xmlns:a16="http://schemas.microsoft.com/office/drawing/2014/main" id="{34507D99-107C-45C0-A92B-35053D1E5C75}"/>
              </a:ext>
            </a:extLst>
          </p:cNvPr>
          <p:cNvSpPr/>
          <p:nvPr/>
        </p:nvSpPr>
        <p:spPr>
          <a:xfrm>
            <a:off x="3110374" y="3724642"/>
            <a:ext cx="1151719" cy="952377"/>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Machines à Vecteurs de Support (</a:t>
            </a:r>
            <a:r>
              <a:rPr lang="fr-FR" sz="1200" b="1" dirty="0" err="1"/>
              <a:t>SVMs</a:t>
            </a:r>
            <a:r>
              <a:rPr lang="fr-FR" sz="1200" b="1" dirty="0"/>
              <a:t>)</a:t>
            </a:r>
          </a:p>
        </p:txBody>
      </p:sp>
      <p:sp>
        <p:nvSpPr>
          <p:cNvPr id="32" name="Rectangle 31">
            <a:extLst>
              <a:ext uri="{FF2B5EF4-FFF2-40B4-BE49-F238E27FC236}">
                <a16:creationId xmlns:a16="http://schemas.microsoft.com/office/drawing/2014/main" id="{7222ABBF-D4EA-469F-8F7A-FCD5B33FF0DD}"/>
              </a:ext>
            </a:extLst>
          </p:cNvPr>
          <p:cNvSpPr/>
          <p:nvPr/>
        </p:nvSpPr>
        <p:spPr>
          <a:xfrm>
            <a:off x="6078736" y="3724642"/>
            <a:ext cx="1618518" cy="922940"/>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Réseaux de Neurones Artificiels (ANN)</a:t>
            </a:r>
          </a:p>
          <a:p>
            <a:pPr algn="ctr"/>
            <a:r>
              <a:rPr lang="fr-FR" sz="1200" b="1" dirty="0"/>
              <a:t>+</a:t>
            </a:r>
            <a:br>
              <a:rPr lang="fr-FR" sz="1200" b="1" dirty="0"/>
            </a:br>
            <a:r>
              <a:rPr lang="fr-FR" sz="1200" b="1" dirty="0"/>
              <a:t>Apprentissage profond</a:t>
            </a:r>
          </a:p>
        </p:txBody>
      </p:sp>
      <p:sp>
        <p:nvSpPr>
          <p:cNvPr id="21" name="Rectangle 20">
            <a:extLst>
              <a:ext uri="{FF2B5EF4-FFF2-40B4-BE49-F238E27FC236}">
                <a16:creationId xmlns:a16="http://schemas.microsoft.com/office/drawing/2014/main" id="{A3EBE104-BBE8-4289-8360-4F39BB10CEE0}"/>
              </a:ext>
            </a:extLst>
          </p:cNvPr>
          <p:cNvSpPr/>
          <p:nvPr/>
        </p:nvSpPr>
        <p:spPr>
          <a:xfrm>
            <a:off x="1588021" y="5149976"/>
            <a:ext cx="1148394" cy="487003"/>
          </a:xfrm>
          <a:prstGeom prst="rect">
            <a:avLst/>
          </a:prstGeom>
          <a:solidFill>
            <a:schemeClr val="bg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lumMod val="65000"/>
                    <a:lumOff val="35000"/>
                  </a:schemeClr>
                </a:solidFill>
              </a:rPr>
              <a:t>Forêt</a:t>
            </a:r>
            <a:r>
              <a:rPr lang="en-US" sz="1200" b="1" dirty="0">
                <a:solidFill>
                  <a:schemeClr val="tx1">
                    <a:lumMod val="65000"/>
                    <a:lumOff val="35000"/>
                  </a:schemeClr>
                </a:solidFill>
              </a:rPr>
              <a:t> </a:t>
            </a:r>
            <a:r>
              <a:rPr lang="en-US" sz="1200" b="1" dirty="0" err="1">
                <a:solidFill>
                  <a:schemeClr val="tx1">
                    <a:lumMod val="65000"/>
                    <a:lumOff val="35000"/>
                  </a:schemeClr>
                </a:solidFill>
              </a:rPr>
              <a:t>d’arbres</a:t>
            </a:r>
            <a:r>
              <a:rPr lang="en-US" sz="1200" b="1" dirty="0">
                <a:solidFill>
                  <a:schemeClr val="tx1">
                    <a:lumMod val="65000"/>
                    <a:lumOff val="35000"/>
                  </a:schemeClr>
                </a:solidFill>
              </a:rPr>
              <a:t> </a:t>
            </a:r>
            <a:r>
              <a:rPr lang="en-US" sz="1200" b="1" dirty="0" err="1">
                <a:solidFill>
                  <a:schemeClr val="tx1">
                    <a:lumMod val="65000"/>
                    <a:lumOff val="35000"/>
                  </a:schemeClr>
                </a:solidFill>
              </a:rPr>
              <a:t>décisionnels</a:t>
            </a:r>
            <a:endParaRPr lang="fr-FR" sz="1200" b="1" dirty="0">
              <a:solidFill>
                <a:schemeClr val="tx1">
                  <a:lumMod val="65000"/>
                  <a:lumOff val="35000"/>
                </a:schemeClr>
              </a:solidFill>
            </a:endParaRPr>
          </a:p>
        </p:txBody>
      </p:sp>
      <p:sp>
        <p:nvSpPr>
          <p:cNvPr id="24" name="Rectangle 23">
            <a:extLst>
              <a:ext uri="{FF2B5EF4-FFF2-40B4-BE49-F238E27FC236}">
                <a16:creationId xmlns:a16="http://schemas.microsoft.com/office/drawing/2014/main" id="{4CB8A47F-2ADD-46A9-AA22-2748A76F4CD2}"/>
              </a:ext>
            </a:extLst>
          </p:cNvPr>
          <p:cNvSpPr/>
          <p:nvPr/>
        </p:nvSpPr>
        <p:spPr>
          <a:xfrm>
            <a:off x="3110374" y="4833842"/>
            <a:ext cx="1151719" cy="812341"/>
          </a:xfrm>
          <a:prstGeom prst="rect">
            <a:avLst/>
          </a:prstGeom>
          <a:solidFill>
            <a:srgbClr val="2F71D1"/>
          </a:solidFill>
          <a:ln>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k plus proches voisins</a:t>
            </a:r>
          </a:p>
        </p:txBody>
      </p:sp>
    </p:spTree>
    <p:extLst>
      <p:ext uri="{BB962C8B-B14F-4D97-AF65-F5344CB8AC3E}">
        <p14:creationId xmlns:p14="http://schemas.microsoft.com/office/powerpoint/2010/main" val="2070286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1219200" y="2893925"/>
            <a:ext cx="7834365" cy="2319097"/>
          </a:xfrm>
          <a:prstGeom prst="rect">
            <a:avLst/>
          </a:prstGeom>
          <a:noFill/>
          <a:ln w="38100">
            <a:solidFill>
              <a:srgbClr val="2F71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C7201B-EAC7-483E-BAE5-ABB859395D7D}"/>
              </a:ext>
            </a:extLst>
          </p:cNvPr>
          <p:cNvSpPr txBox="1"/>
          <p:nvPr/>
        </p:nvSpPr>
        <p:spPr>
          <a:xfrm>
            <a:off x="2401724" y="5666421"/>
            <a:ext cx="4340552" cy="456535"/>
          </a:xfrm>
          <a:prstGeom prst="rect">
            <a:avLst/>
          </a:prstGeom>
          <a:noFill/>
        </p:spPr>
        <p:txBody>
          <a:bodyPr wrap="square" rtlCol="0">
            <a:spAutoFit/>
          </a:bodyPr>
          <a:lstStyle/>
          <a:p>
            <a:pPr algn="ctr">
              <a:lnSpc>
                <a:spcPct val="150000"/>
              </a:lnSpc>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ateliers</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d’apprentissage machine</a:t>
            </a:r>
            <a:endParaRPr lang="fr-FR" b="1" dirty="0">
              <a:solidFill>
                <a:srgbClr val="2F71D1"/>
              </a:solidFill>
              <a:latin typeface="Helvetica" panose="020B0604020202020204" pitchFamily="34" charset="0"/>
              <a:cs typeface="Helvetica" panose="020B0604020202020204" pitchFamily="34" charset="0"/>
            </a:endParaRPr>
          </a:p>
        </p:txBody>
      </p:sp>
      <p:sp>
        <p:nvSpPr>
          <p:cNvPr id="12" name="Arrow: Down 11">
            <a:extLst>
              <a:ext uri="{FF2B5EF4-FFF2-40B4-BE49-F238E27FC236}">
                <a16:creationId xmlns:a16="http://schemas.microsoft.com/office/drawing/2014/main" id="{3E95DA37-EB34-4F7C-B192-F88678D54BC3}"/>
              </a:ext>
            </a:extLst>
          </p:cNvPr>
          <p:cNvSpPr/>
          <p:nvPr/>
        </p:nvSpPr>
        <p:spPr>
          <a:xfrm>
            <a:off x="4399384" y="5288811"/>
            <a:ext cx="345232" cy="456535"/>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570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57128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ateliers d’apprentissage machine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id="{4DF0E8F3-623B-4987-8806-EF1988671BAB}"/>
              </a:ext>
            </a:extLst>
          </p:cNvPr>
          <p:cNvCxnSpPr>
            <a:cxnSpLocks/>
          </p:cNvCxnSpPr>
          <p:nvPr/>
        </p:nvCxnSpPr>
        <p:spPr>
          <a:xfrm>
            <a:off x="2986263" y="1817225"/>
            <a:ext cx="0" cy="48150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52FA49-81BA-4B24-9B11-5E3B522F256F}"/>
              </a:ext>
            </a:extLst>
          </p:cNvPr>
          <p:cNvCxnSpPr>
            <a:cxnSpLocks/>
          </p:cNvCxnSpPr>
          <p:nvPr/>
        </p:nvCxnSpPr>
        <p:spPr>
          <a:xfrm>
            <a:off x="5972540" y="1817225"/>
            <a:ext cx="0" cy="48150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709D78-D350-41D8-89A5-1584F6F64B29}"/>
              </a:ext>
            </a:extLst>
          </p:cNvPr>
          <p:cNvSpPr txBox="1"/>
          <p:nvPr/>
        </p:nvSpPr>
        <p:spPr>
          <a:xfrm>
            <a:off x="196776" y="1589442"/>
            <a:ext cx="2615879" cy="5170646"/>
          </a:xfrm>
          <a:prstGeom prst="rect">
            <a:avLst/>
          </a:prstGeom>
          <a:noFill/>
          <a:ln>
            <a:noFill/>
          </a:ln>
        </p:spPr>
        <p:txBody>
          <a:bodyPr wrap="square" rtlCol="0">
            <a:spAutoFit/>
          </a:bodyPr>
          <a:lstStyle/>
          <a:p>
            <a:pPr algn="ctr">
              <a:lnSpc>
                <a:spcPct val="150000"/>
              </a:lnSpc>
              <a:spcAft>
                <a:spcPts val="600"/>
              </a:spcAft>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WEKA</a:t>
            </a:r>
            <a:endPar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connu et utilisé</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complet</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CLI, librairie</a:t>
            </a: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modules personnalisés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pour des applications expérimentales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 impact sur les ressources et monolithique</a:t>
            </a:r>
          </a:p>
        </p:txBody>
      </p:sp>
      <p:sp>
        <p:nvSpPr>
          <p:cNvPr id="13" name="TextBox 12">
            <a:extLst>
              <a:ext uri="{FF2B5EF4-FFF2-40B4-BE49-F238E27FC236}">
                <a16:creationId xmlns:a16="http://schemas.microsoft.com/office/drawing/2014/main" id="{FF290609-3229-4DA6-8674-72A0F44A6F36}"/>
              </a:ext>
            </a:extLst>
          </p:cNvPr>
          <p:cNvSpPr txBox="1"/>
          <p:nvPr/>
        </p:nvSpPr>
        <p:spPr>
          <a:xfrm>
            <a:off x="3171463" y="1586840"/>
            <a:ext cx="2627468" cy="4740272"/>
          </a:xfrm>
          <a:prstGeom prst="rect">
            <a:avLst/>
          </a:prstGeom>
          <a:noFill/>
          <a:ln>
            <a:noFill/>
          </a:ln>
        </p:spPr>
        <p:txBody>
          <a:bodyPr wrap="square" rtlCol="0">
            <a:spAutoFit/>
          </a:bodyPr>
          <a:lstStyle/>
          <a:p>
            <a:pPr algn="ctr">
              <a:lnSpc>
                <a:spcPct val="150000"/>
              </a:lnSpc>
              <a:spcAft>
                <a:spcPts val="600"/>
              </a:spcAft>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RAPIDMINER</a:t>
            </a:r>
            <a:endPar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modules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t>
            </a:r>
            <a:r>
              <a:rPr lang="fr-FR" sz="1600" dirty="0">
                <a:solidFill>
                  <a:schemeClr val="tx1">
                    <a:lumMod val="65000"/>
                    <a:lumOff val="35000"/>
                  </a:schemeClr>
                </a:solidFill>
                <a:latin typeface="Helvetica" panose="020B0604020202020204" pitchFamily="34" charset="0"/>
                <a:cs typeface="Helvetica" panose="020B0604020202020204" pitchFamily="34" charset="0"/>
              </a:rPr>
              <a:t>as adapté aux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applications expérimentales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GUI uniquement</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 impact sur les ressources et monolithique</a:t>
            </a:r>
          </a:p>
          <a:p>
            <a:pPr>
              <a:lnSpc>
                <a:spcPct val="150000"/>
              </a:lnSpc>
            </a:pP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B80AEB4C-BB0F-467F-87B4-5404C0E8EA44}"/>
              </a:ext>
            </a:extLst>
          </p:cNvPr>
          <p:cNvSpPr txBox="1"/>
          <p:nvPr/>
        </p:nvSpPr>
        <p:spPr>
          <a:xfrm>
            <a:off x="6146149" y="1586839"/>
            <a:ext cx="2835819" cy="4396075"/>
          </a:xfrm>
          <a:prstGeom prst="rect">
            <a:avLst/>
          </a:prstGeom>
          <a:noFill/>
          <a:ln>
            <a:noFill/>
          </a:ln>
        </p:spPr>
        <p:txBody>
          <a:bodyPr wrap="square" rtlCol="0">
            <a:spAutoFit/>
          </a:bodyPr>
          <a:lstStyle/>
          <a:p>
            <a:pPr algn="ctr">
              <a:lnSpc>
                <a:spcPct val="150000"/>
              </a:lnSpc>
              <a:spcAft>
                <a:spcPts val="600"/>
              </a:spcAft>
            </a:pP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Orange</a:t>
            </a:r>
            <a:endParaRPr lang="fr-FR" sz="1100"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complet </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modules</a:t>
            </a:r>
          </a:p>
          <a:p>
            <a:pPr marL="742950" lvl="1"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spcAft>
                <a:spcPts val="600"/>
              </a:spcAft>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dépendant de l’outils</a:t>
            </a:r>
            <a:endParaRPr lang="fr-FR" sz="16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portable, GUI, librairie</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adapté aux applications expérimentales</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impact sur les ressources raisonnables, mais monolithique</a:t>
            </a:r>
          </a:p>
          <a:p>
            <a:pPr algn="ctr">
              <a:lnSpc>
                <a:spcPct val="150000"/>
              </a:lnSpc>
            </a:pP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3243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Les </a:t>
            </a:r>
            <a:r>
              <a:rPr lang="fr-FR" sz="3600" i="1" dirty="0" err="1">
                <a:solidFill>
                  <a:schemeClr val="bg1"/>
                </a:solidFill>
                <a:latin typeface="Helvetica" panose="020B0604020202020204" pitchFamily="34" charset="0"/>
                <a:cs typeface="Helvetica" panose="020B0604020202020204" pitchFamily="34" charset="0"/>
                <a:sym typeface="Wingdings"/>
              </a:rPr>
              <a:t>wearables</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727158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29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2" name="Rectangle 1">
            <a:extLst>
              <a:ext uri="{FF2B5EF4-FFF2-40B4-BE49-F238E27FC236}">
                <a16:creationId xmlns:a16="http://schemas.microsoft.com/office/drawing/2014/main" id="{8032B18F-F528-4BB3-A029-8A5C2FBADFF7}"/>
              </a:ext>
            </a:extLst>
          </p:cNvPr>
          <p:cNvSpPr/>
          <p:nvPr/>
        </p:nvSpPr>
        <p:spPr>
          <a:xfrm>
            <a:off x="80045" y="2375555"/>
            <a:ext cx="1173720" cy="2676308"/>
          </a:xfrm>
          <a:prstGeom prst="rect">
            <a:avLst/>
          </a:prstGeom>
          <a:noFill/>
          <a:ln w="3810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Tree>
    <p:extLst>
      <p:ext uri="{BB962C8B-B14F-4D97-AF65-F5344CB8AC3E}">
        <p14:creationId xmlns:p14="http://schemas.microsoft.com/office/powerpoint/2010/main" val="253969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3028167"/>
            <a:ext cx="7352523" cy="801666"/>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Introduction</a:t>
            </a:r>
          </a:p>
        </p:txBody>
      </p:sp>
    </p:spTree>
    <p:extLst>
      <p:ext uri="{BB962C8B-B14F-4D97-AF65-F5344CB8AC3E}">
        <p14:creationId xmlns:p14="http://schemas.microsoft.com/office/powerpoint/2010/main" val="128665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capteurs (statiques)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ED936EC-DBF3-4029-AE32-45FDEE33E508}"/>
              </a:ext>
            </a:extLst>
          </p:cNvPr>
          <p:cNvSpPr txBox="1"/>
          <p:nvPr/>
        </p:nvSpPr>
        <p:spPr>
          <a:xfrm>
            <a:off x="5486200" y="2164341"/>
            <a:ext cx="3378729" cy="3200876"/>
          </a:xfrm>
          <a:prstGeom prst="rect">
            <a:avLst/>
          </a:prstGeom>
          <a:noFill/>
        </p:spPr>
        <p:txBody>
          <a:bodyPr wrap="square" rtlCol="0">
            <a:spAutoFit/>
          </a:bodyPr>
          <a:lstStyle/>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contacteurs Électromagnétiques </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thermomètres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antennes RFID</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luminosités</a:t>
            </a:r>
          </a:p>
          <a:p>
            <a:pPr marL="285750" indent="-285750">
              <a:lnSpc>
                <a:spcPct val="150000"/>
              </a:lnSpc>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débit d’eau</a:t>
            </a:r>
          </a:p>
          <a:p>
            <a:pPr marL="285750" indent="-285750">
              <a:spcBef>
                <a:spcPts val="600"/>
              </a:spcBef>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capteurs de consommation électrique</a:t>
            </a:r>
          </a:p>
        </p:txBody>
      </p:sp>
      <p:graphicFrame>
        <p:nvGraphicFramePr>
          <p:cNvPr id="2" name="Object 1">
            <a:extLst>
              <a:ext uri="{FF2B5EF4-FFF2-40B4-BE49-F238E27FC236}">
                <a16:creationId xmlns:a16="http://schemas.microsoft.com/office/drawing/2014/main" id="{DC6CE6A0-2841-407D-A1C8-A03D88F03691}"/>
              </a:ext>
            </a:extLst>
          </p:cNvPr>
          <p:cNvGraphicFramePr>
            <a:graphicFrameLocks noChangeAspect="1"/>
          </p:cNvGraphicFramePr>
          <p:nvPr>
            <p:extLst>
              <p:ext uri="{D42A27DB-BD31-4B8C-83A1-F6EECF244321}">
                <p14:modId xmlns:p14="http://schemas.microsoft.com/office/powerpoint/2010/main" val="1208121448"/>
              </p:ext>
            </p:extLst>
          </p:nvPr>
        </p:nvGraphicFramePr>
        <p:xfrm>
          <a:off x="390739" y="1910081"/>
          <a:ext cx="4902621" cy="3750434"/>
        </p:xfrm>
        <a:graphic>
          <a:graphicData uri="http://schemas.openxmlformats.org/presentationml/2006/ole">
            <mc:AlternateContent xmlns:mc="http://schemas.openxmlformats.org/markup-compatibility/2006">
              <mc:Choice xmlns:v="urn:schemas-microsoft-com:vml" Requires="v">
                <p:oleObj name="Acrobat Document" r:id="rId2" imgW="4343187" imgH="3322115" progId="AcroExch.Document.DC">
                  <p:embed/>
                </p:oleObj>
              </mc:Choice>
              <mc:Fallback>
                <p:oleObj name="Acrobat Document" r:id="rId2" imgW="4343187" imgH="3322115" progId="AcroExch.Document.DC">
                  <p:embed/>
                  <p:pic>
                    <p:nvPicPr>
                      <p:cNvPr id="0" name=""/>
                      <p:cNvPicPr/>
                      <p:nvPr/>
                    </p:nvPicPr>
                    <p:blipFill>
                      <a:blip r:embed="rId3"/>
                      <a:stretch>
                        <a:fillRect/>
                      </a:stretch>
                    </p:blipFill>
                    <p:spPr>
                      <a:xfrm>
                        <a:off x="390739" y="1910081"/>
                        <a:ext cx="4902621" cy="375043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41AABB0-4AD8-46DC-A7FE-7AEF4686FD19}"/>
              </a:ext>
            </a:extLst>
          </p:cNvPr>
          <p:cNvSpPr/>
          <p:nvPr/>
        </p:nvSpPr>
        <p:spPr>
          <a:xfrm>
            <a:off x="711200" y="2773679"/>
            <a:ext cx="2499360" cy="497841"/>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sp>
        <p:nvSpPr>
          <p:cNvPr id="9" name="Rectangle 8">
            <a:extLst>
              <a:ext uri="{FF2B5EF4-FFF2-40B4-BE49-F238E27FC236}">
                <a16:creationId xmlns:a16="http://schemas.microsoft.com/office/drawing/2014/main" id="{58EF1AC9-C558-4509-A695-E5103E94A751}"/>
              </a:ext>
            </a:extLst>
          </p:cNvPr>
          <p:cNvSpPr/>
          <p:nvPr/>
        </p:nvSpPr>
        <p:spPr>
          <a:xfrm>
            <a:off x="3210560" y="4867376"/>
            <a:ext cx="477520" cy="793139"/>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F71D1"/>
              </a:solidFill>
            </a:endParaRPr>
          </a:p>
        </p:txBody>
      </p:sp>
      <p:cxnSp>
        <p:nvCxnSpPr>
          <p:cNvPr id="6" name="Straight Connector 5">
            <a:extLst>
              <a:ext uri="{FF2B5EF4-FFF2-40B4-BE49-F238E27FC236}">
                <a16:creationId xmlns:a16="http://schemas.microsoft.com/office/drawing/2014/main" id="{78F8C796-390C-4BB8-99D4-C8A3A8DE2BD1}"/>
              </a:ext>
            </a:extLst>
          </p:cNvPr>
          <p:cNvCxnSpPr>
            <a:endCxn id="9" idx="0"/>
          </p:cNvCxnSpPr>
          <p:nvPr/>
        </p:nvCxnSpPr>
        <p:spPr>
          <a:xfrm>
            <a:off x="1914631" y="3271520"/>
            <a:ext cx="1534689" cy="1595856"/>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48ECC9-ACAD-4E9B-B141-773190DF9AE2}"/>
              </a:ext>
            </a:extLst>
          </p:cNvPr>
          <p:cNvCxnSpPr/>
          <p:nvPr/>
        </p:nvCxnSpPr>
        <p:spPr>
          <a:xfrm flipV="1">
            <a:off x="2733040" y="3616960"/>
            <a:ext cx="3271520" cy="49784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232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2066821"/>
            <a:ext cx="7331239" cy="341119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centrales inertielles (IMU)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accéléromètres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l’accélération linéaire</a:t>
            </a:r>
          </a:p>
          <a:p>
            <a:pPr lvl="2">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gyroscopes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vitesse angulaire</a:t>
            </a:r>
          </a:p>
          <a:p>
            <a:pPr marL="1200150" lvl="2"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magnétomètres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l’intensité du champ magnétique</a:t>
            </a:r>
          </a:p>
        </p:txBody>
      </p:sp>
    </p:spTree>
    <p:extLst>
      <p:ext uri="{BB962C8B-B14F-4D97-AF65-F5344CB8AC3E}">
        <p14:creationId xmlns:p14="http://schemas.microsoft.com/office/powerpoint/2010/main" val="184312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19602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physiologiques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l’électrocardiogramme (ECG)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du cœur </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l’électromyogramme (EMG)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l’activité électrique produite par les muscles</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glycémie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concentration de glucose dans le sang</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capteurs de Saturation Pulsée en Oxygène (SPO2)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taux de saturation du sang en oxygène</a:t>
            </a:r>
          </a:p>
        </p:txBody>
      </p:sp>
    </p:spTree>
    <p:extLst>
      <p:ext uri="{BB962C8B-B14F-4D97-AF65-F5344CB8AC3E}">
        <p14:creationId xmlns:p14="http://schemas.microsoft.com/office/powerpoint/2010/main" val="2118836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45653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de courbure et de force : </a:t>
            </a:r>
          </a:p>
        </p:txBody>
      </p:sp>
      <p:pic>
        <p:nvPicPr>
          <p:cNvPr id="1026" name="Picture 2" descr="https://cdn.sparkfun.com/assets/parts/4/6/2/6/10264-01.jpg">
            <a:extLst>
              <a:ext uri="{FF2B5EF4-FFF2-40B4-BE49-F238E27FC236}">
                <a16:creationId xmlns:a16="http://schemas.microsoft.com/office/drawing/2014/main" id="{6F0C7E79-6AC4-4BE4-BD8E-33E9292C2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937" y="2755550"/>
            <a:ext cx="2750198" cy="27501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6280ED-AE49-4D25-902F-2B4D45432879}"/>
              </a:ext>
            </a:extLst>
          </p:cNvPr>
          <p:cNvSpPr txBox="1"/>
          <p:nvPr/>
        </p:nvSpPr>
        <p:spPr>
          <a:xfrm>
            <a:off x="906380"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courbure</a:t>
            </a:r>
          </a:p>
        </p:txBody>
      </p:sp>
      <p:sp>
        <p:nvSpPr>
          <p:cNvPr id="13" name="TextBox 12">
            <a:extLst>
              <a:ext uri="{FF2B5EF4-FFF2-40B4-BE49-F238E27FC236}">
                <a16:creationId xmlns:a16="http://schemas.microsoft.com/office/drawing/2014/main" id="{35BF6230-4B04-4457-90F8-299DF648ECCD}"/>
              </a:ext>
            </a:extLst>
          </p:cNvPr>
          <p:cNvSpPr txBox="1"/>
          <p:nvPr/>
        </p:nvSpPr>
        <p:spPr>
          <a:xfrm>
            <a:off x="4691253" y="5388306"/>
            <a:ext cx="3092810" cy="335156"/>
          </a:xfrm>
          <a:prstGeom prst="rect">
            <a:avLst/>
          </a:prstGeom>
          <a:noFill/>
        </p:spPr>
        <p:txBody>
          <a:bodyPr wrap="square" rtlCol="0">
            <a:spAutoFit/>
          </a:bodyPr>
          <a:lstStyle/>
          <a:p>
            <a:pPr algn="ctr">
              <a:lnSpc>
                <a:spcPct val="150000"/>
              </a:lnSpc>
            </a:pPr>
            <a:r>
              <a:rPr lang="en-US"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apteur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 force</a:t>
            </a:r>
          </a:p>
        </p:txBody>
      </p:sp>
      <p:graphicFrame>
        <p:nvGraphicFramePr>
          <p:cNvPr id="2" name="Object 1">
            <a:extLst>
              <a:ext uri="{FF2B5EF4-FFF2-40B4-BE49-F238E27FC236}">
                <a16:creationId xmlns:a16="http://schemas.microsoft.com/office/drawing/2014/main" id="{3AD3150D-984C-46D4-9D9B-7D6B9C12393C}"/>
              </a:ext>
            </a:extLst>
          </p:cNvPr>
          <p:cNvGraphicFramePr>
            <a:graphicFrameLocks noChangeAspect="1"/>
          </p:cNvGraphicFramePr>
          <p:nvPr>
            <p:extLst>
              <p:ext uri="{D42A27DB-BD31-4B8C-83A1-F6EECF244321}">
                <p14:modId xmlns:p14="http://schemas.microsoft.com/office/powerpoint/2010/main" val="83778459"/>
              </p:ext>
            </p:extLst>
          </p:nvPr>
        </p:nvGraphicFramePr>
        <p:xfrm>
          <a:off x="4862559" y="2755550"/>
          <a:ext cx="2750198" cy="2750198"/>
        </p:xfrm>
        <a:graphic>
          <a:graphicData uri="http://schemas.openxmlformats.org/presentationml/2006/ole">
            <mc:AlternateContent xmlns:mc="http://schemas.openxmlformats.org/markup-compatibility/2006">
              <mc:Choice xmlns:v="urn:schemas-microsoft-com:vml" Requires="v">
                <p:oleObj name="Acrobat Document" r:id="rId3" imgW="4572000" imgH="4571905" progId="AcroExch.Document.DC">
                  <p:embed/>
                </p:oleObj>
              </mc:Choice>
              <mc:Fallback>
                <p:oleObj name="Acrobat Document" r:id="rId3" imgW="4572000" imgH="4571905" progId="AcroExch.Document.DC">
                  <p:embed/>
                  <p:pic>
                    <p:nvPicPr>
                      <p:cNvPr id="0" name=""/>
                      <p:cNvPicPr/>
                      <p:nvPr/>
                    </p:nvPicPr>
                    <p:blipFill>
                      <a:blip r:embed="rId4"/>
                      <a:stretch>
                        <a:fillRect/>
                      </a:stretch>
                    </p:blipFill>
                    <p:spPr>
                      <a:xfrm>
                        <a:off x="4862559" y="2755550"/>
                        <a:ext cx="2750198" cy="275019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D241AD6-D553-447E-A8B2-5A172E97F883}"/>
              </a:ext>
            </a:extLst>
          </p:cNvPr>
          <p:cNvPicPr>
            <a:picLocks noChangeAspect="1"/>
          </p:cNvPicPr>
          <p:nvPr/>
        </p:nvPicPr>
        <p:blipFill>
          <a:blip r:embed="rId5"/>
          <a:stretch>
            <a:fillRect/>
          </a:stretch>
        </p:blipFill>
        <p:spPr>
          <a:xfrm>
            <a:off x="3090702" y="4874867"/>
            <a:ext cx="873328" cy="245250"/>
          </a:xfrm>
          <a:prstGeom prst="rect">
            <a:avLst/>
          </a:prstGeom>
        </p:spPr>
      </p:pic>
    </p:spTree>
    <p:extLst>
      <p:ext uri="{BB962C8B-B14F-4D97-AF65-F5344CB8AC3E}">
        <p14:creationId xmlns:p14="http://schemas.microsoft.com/office/powerpoint/2010/main" val="3340560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Les différents capteurs (</a:t>
            </a:r>
            <a:r>
              <a:rPr lang="fr-FR" sz="2800" i="1" dirty="0" err="1">
                <a:solidFill>
                  <a:schemeClr val="bg1"/>
                </a:solidFill>
                <a:latin typeface="Helvetica" panose="020B0604020202020204" pitchFamily="34" charset="0"/>
                <a:cs typeface="Helvetica" panose="020B0604020202020204" pitchFamily="34" charset="0"/>
              </a:rPr>
              <a:t>wearable</a:t>
            </a:r>
            <a:r>
              <a:rPr lang="fr-FR" sz="2800" dirty="0">
                <a:solidFill>
                  <a:schemeClr val="bg1"/>
                </a:solidFill>
                <a:latin typeface="Helvetica" panose="020B0604020202020204" pitchFamily="34" charset="0"/>
                <a:cs typeface="Helvetica" panose="020B0604020202020204" pitchFamily="34" charset="0"/>
              </a:rPr>
              <a:t>)</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908201"/>
            <a:ext cx="7331239" cy="367280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capteurs environnementaux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pression barométrique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humidité</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température</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dioxyde de carbone (CO2)</a:t>
            </a:r>
          </a:p>
          <a:p>
            <a:pPr lvl="1">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principalement utilisés pour fournir des informations relatives à l’environnement proche des utilisateurs</a:t>
            </a:r>
            <a:endPar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885177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fontScale="90000"/>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Le processus d’apprentissage </a:t>
            </a:r>
            <a:br>
              <a:rPr lang="fr-FR" sz="2800" dirty="0">
                <a:solidFill>
                  <a:schemeClr val="bg1"/>
                </a:solidFill>
                <a:latin typeface="Helvetica" panose="020B0604020202020204" pitchFamily="34" charset="0"/>
                <a:cs typeface="Helvetica" panose="020B0604020202020204" pitchFamily="34" charset="0"/>
              </a:rPr>
            </a:br>
            <a:r>
              <a:rPr lang="fr-FR" sz="2800" dirty="0">
                <a:solidFill>
                  <a:schemeClr val="bg1"/>
                </a:solidFill>
                <a:latin typeface="Helvetica" panose="020B0604020202020204" pitchFamily="34" charset="0"/>
                <a:cs typeface="Helvetica" panose="020B0604020202020204" pitchFamily="34" charset="0"/>
              </a:rPr>
              <a:t>	pour reconnaître des activités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A4F81F68-A4DE-4A97-8A18-BB8927E6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7" y="2556145"/>
            <a:ext cx="8870786" cy="2495717"/>
          </a:xfrm>
          <a:prstGeom prst="rect">
            <a:avLst/>
          </a:prstGeom>
        </p:spPr>
      </p:pic>
      <p:sp>
        <p:nvSpPr>
          <p:cNvPr id="6" name="Rectangle 5">
            <a:extLst>
              <a:ext uri="{FF2B5EF4-FFF2-40B4-BE49-F238E27FC236}">
                <a16:creationId xmlns:a16="http://schemas.microsoft.com/office/drawing/2014/main" id="{C08625DF-8450-4831-A47F-9DD8A1408F74}"/>
              </a:ext>
            </a:extLst>
          </p:cNvPr>
          <p:cNvSpPr/>
          <p:nvPr/>
        </p:nvSpPr>
        <p:spPr>
          <a:xfrm>
            <a:off x="975360" y="2854960"/>
            <a:ext cx="416560" cy="1351280"/>
          </a:xfrm>
          <a:prstGeom prst="rect">
            <a:avLst/>
          </a:prstGeom>
          <a:noFill/>
          <a:ln w="28575">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64C25DF-CFF4-4E88-BE83-E719AD0ADF57}"/>
              </a:ext>
            </a:extLst>
          </p:cNvPr>
          <p:cNvCxnSpPr/>
          <p:nvPr/>
        </p:nvCxnSpPr>
        <p:spPr>
          <a:xfrm flipV="1">
            <a:off x="1391920" y="2438400"/>
            <a:ext cx="762000" cy="416560"/>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E0D213-5AD5-4AB7-B3A8-CAE5A4ED63B0}"/>
              </a:ext>
            </a:extLst>
          </p:cNvPr>
          <p:cNvSpPr txBox="1"/>
          <p:nvPr/>
        </p:nvSpPr>
        <p:spPr>
          <a:xfrm>
            <a:off x="2153920" y="2186813"/>
            <a:ext cx="2673232" cy="369332"/>
          </a:xfrm>
          <a:prstGeom prst="rect">
            <a:avLst/>
          </a:prstGeom>
          <a:noFill/>
        </p:spPr>
        <p:txBody>
          <a:bodyPr wrap="none" rtlCol="0">
            <a:spAutoFit/>
          </a:bodyPr>
          <a:lstStyle/>
          <a:p>
            <a:r>
              <a:rPr lang="fr-FR" b="1" dirty="0">
                <a:solidFill>
                  <a:srgbClr val="2F71D1"/>
                </a:solidFill>
              </a:rPr>
              <a:t>transmission des données</a:t>
            </a:r>
          </a:p>
        </p:txBody>
      </p:sp>
    </p:spTree>
    <p:extLst>
      <p:ext uri="{BB962C8B-B14F-4D97-AF65-F5344CB8AC3E}">
        <p14:creationId xmlns:p14="http://schemas.microsoft.com/office/powerpoint/2010/main" val="142879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2421384"/>
            <a:ext cx="7331239" cy="2776401"/>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les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wearables</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devices</a:t>
            </a:r>
            <a:r>
              <a:rPr lang="fr-FR"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autonomes effectuent des traitements plus ou moins complexes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faut communiquer ces informations avec une autre entité de l’habitat intelligent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p.ex.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serveur)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différentes technologies de communication sans-fils ; </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volume données variable.</a:t>
            </a:r>
          </a:p>
        </p:txBody>
      </p:sp>
    </p:spTree>
    <p:extLst>
      <p:ext uri="{BB962C8B-B14F-4D97-AF65-F5344CB8AC3E}">
        <p14:creationId xmlns:p14="http://schemas.microsoft.com/office/powerpoint/2010/main" val="918899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765112" y="1651741"/>
            <a:ext cx="775024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Wi-Fi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vitesses de transfert de données haut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(≈100Mbit/s)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bonne portée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consommation énergétique.</a:t>
            </a:r>
          </a:p>
        </p:txBody>
      </p:sp>
      <p:sp>
        <p:nvSpPr>
          <p:cNvPr id="7" name="TextBox 6">
            <a:extLst>
              <a:ext uri="{FF2B5EF4-FFF2-40B4-BE49-F238E27FC236}">
                <a16:creationId xmlns:a16="http://schemas.microsoft.com/office/drawing/2014/main" id="{4F8250B8-9A9D-4F80-88E5-CC6B7C7AE55E}"/>
              </a:ext>
            </a:extLst>
          </p:cNvPr>
          <p:cNvSpPr txBox="1"/>
          <p:nvPr/>
        </p:nvSpPr>
        <p:spPr>
          <a:xfrm>
            <a:off x="765111" y="3622655"/>
            <a:ext cx="7750239"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Bluetooth Low Energy (BLE)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bon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(≈1Mbit/s)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coût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complexité moindre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mesh</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networking.</a:t>
            </a:r>
          </a:p>
        </p:txBody>
      </p:sp>
    </p:spTree>
    <p:extLst>
      <p:ext uri="{BB962C8B-B14F-4D97-AF65-F5344CB8AC3E}">
        <p14:creationId xmlns:p14="http://schemas.microsoft.com/office/powerpoint/2010/main" val="3991106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906380" y="1853813"/>
            <a:ext cx="7608970" cy="2534027"/>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ZigBee</a:t>
            </a:r>
            <a:r>
              <a:rPr lang="fr-FR"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vitesse de transfert moindre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(≈1km)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consommation énergétique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robuste aux interférences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moindre.</a:t>
            </a:r>
          </a:p>
        </p:txBody>
      </p:sp>
      <p:sp>
        <p:nvSpPr>
          <p:cNvPr id="7" name="TextBox 6">
            <a:extLst>
              <a:ext uri="{FF2B5EF4-FFF2-40B4-BE49-F238E27FC236}">
                <a16:creationId xmlns:a16="http://schemas.microsoft.com/office/drawing/2014/main" id="{4F8250B8-9A9D-4F80-88E5-CC6B7C7AE55E}"/>
              </a:ext>
            </a:extLst>
          </p:cNvPr>
          <p:cNvSpPr txBox="1"/>
          <p:nvPr/>
        </p:nvSpPr>
        <p:spPr>
          <a:xfrm>
            <a:off x="906380" y="4650636"/>
            <a:ext cx="7608970" cy="170303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Near Field Communication (NFC)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portée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(≈10cm)</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faible débit </a:t>
            </a:r>
            <a:r>
              <a:rPr lang="fr-FR" dirty="0">
                <a:solidFill>
                  <a:schemeClr val="tx1">
                    <a:lumMod val="65000"/>
                    <a:lumOff val="35000"/>
                  </a:schemeClr>
                </a:solidFill>
                <a:latin typeface="Courier New" panose="02070309020205020404" pitchFamily="49" charset="0"/>
                <a:cs typeface="Courier New" panose="02070309020205020404" pitchFamily="49" charset="0"/>
                <a:sym typeface="Wingdings" panose="05000000000000000000" pitchFamily="2" charset="2"/>
              </a:rPr>
              <a:t>(≈100Kbit/s)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très faible consommation (voir nulle si dispositif passif).</a:t>
            </a:r>
          </a:p>
        </p:txBody>
      </p:sp>
    </p:spTree>
    <p:extLst>
      <p:ext uri="{BB962C8B-B14F-4D97-AF65-F5344CB8AC3E}">
        <p14:creationId xmlns:p14="http://schemas.microsoft.com/office/powerpoint/2010/main" val="1413418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communication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39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FC5F8BE-71A4-45DD-AE45-308B13B4754C}"/>
              </a:ext>
            </a:extLst>
          </p:cNvPr>
          <p:cNvSpPr txBox="1"/>
          <p:nvPr/>
        </p:nvSpPr>
        <p:spPr>
          <a:xfrm>
            <a:off x="664223" y="2087078"/>
            <a:ext cx="7815554" cy="258019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technologie peut être utilisée avec les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admettent des caractéristiques différentes (portée, débit)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cas d’applications qui lui leur sont propres</a:t>
            </a:r>
          </a:p>
          <a:p>
            <a:pPr marL="1200150" lvl="2"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choix doit donc être fait rigoureusement dans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349270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Contexte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graphicFrame>
        <p:nvGraphicFramePr>
          <p:cNvPr id="9" name="Chart 8">
            <a:extLst>
              <a:ext uri="{FF2B5EF4-FFF2-40B4-BE49-F238E27FC236}">
                <a16:creationId xmlns:a16="http://schemas.microsoft.com/office/drawing/2014/main" id="{EEC2F914-9421-4BA1-8E0A-A977014F2259}"/>
              </a:ext>
            </a:extLst>
          </p:cNvPr>
          <p:cNvGraphicFramePr/>
          <p:nvPr/>
        </p:nvGraphicFramePr>
        <p:xfrm>
          <a:off x="1668610" y="2455035"/>
          <a:ext cx="5806777" cy="3841403"/>
        </p:xfrm>
        <a:graphic>
          <a:graphicData uri="http://schemas.openxmlformats.org/drawingml/2006/chart">
            <c:chart xmlns:c="http://schemas.openxmlformats.org/drawingml/2006/chart" xmlns:r="http://schemas.openxmlformats.org/officeDocument/2006/relationships" r:id="rId3"/>
          </a:graphicData>
        </a:graphic>
      </p:graphicFrame>
      <p:sp>
        <p:nvSpPr>
          <p:cNvPr id="7" name="ZoneTexte 2">
            <a:extLst>
              <a:ext uri="{FF2B5EF4-FFF2-40B4-BE49-F238E27FC236}">
                <a16:creationId xmlns:a16="http://schemas.microsoft.com/office/drawing/2014/main" id="{EF328AD5-FC6C-4E23-817C-9D7FA2FA1457}"/>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E4E92AFB-B745-4814-A2DA-27E21EE1819B}"/>
              </a:ext>
            </a:extLst>
          </p:cNvPr>
          <p:cNvSpPr/>
          <p:nvPr/>
        </p:nvSpPr>
        <p:spPr>
          <a:xfrm>
            <a:off x="1389082" y="6461487"/>
            <a:ext cx="1425390" cy="253916"/>
          </a:xfrm>
          <a:prstGeom prst="rect">
            <a:avLst/>
          </a:prstGeom>
        </p:spPr>
        <p:txBody>
          <a:bodyPr wrap="none">
            <a:spAutoFit/>
          </a:bodyPr>
          <a:lstStyle/>
          <a:p>
            <a:r>
              <a:rPr lang="fr-FR" sz="1050" dirty="0">
                <a:solidFill>
                  <a:schemeClr val="tx1">
                    <a:lumMod val="65000"/>
                    <a:lumOff val="35000"/>
                  </a:schemeClr>
                </a:solidFill>
                <a:latin typeface="NimbusRomNo9L-Regu"/>
              </a:rPr>
              <a:t>(United Nations, 2017)</a:t>
            </a:r>
            <a:endParaRPr lang="fr-FR" sz="1050" dirty="0">
              <a:solidFill>
                <a:schemeClr val="tx1">
                  <a:lumMod val="65000"/>
                  <a:lumOff val="35000"/>
                </a:schemeClr>
              </a:solidFill>
            </a:endParaRPr>
          </a:p>
        </p:txBody>
      </p:sp>
    </p:spTree>
    <p:extLst>
      <p:ext uri="{BB962C8B-B14F-4D97-AF65-F5344CB8AC3E}">
        <p14:creationId xmlns:p14="http://schemas.microsoft.com/office/powerpoint/2010/main" val="957466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8BEA90E8-7A42-423F-9BE3-58E57E84EDE7}"/>
              </a:ext>
            </a:extLst>
          </p:cNvPr>
          <p:cNvPicPr>
            <a:picLocks noChangeAspect="1"/>
          </p:cNvPicPr>
          <p:nvPr/>
        </p:nvPicPr>
        <p:blipFill>
          <a:blip r:embed="rId3"/>
          <a:stretch>
            <a:fillRect/>
          </a:stretch>
        </p:blipFill>
        <p:spPr>
          <a:xfrm>
            <a:off x="3875023" y="2318943"/>
            <a:ext cx="5268977" cy="3170538"/>
          </a:xfrm>
          <a:prstGeom prst="rect">
            <a:avLst/>
          </a:prstGeom>
        </p:spPr>
      </p:pic>
      <p:sp>
        <p:nvSpPr>
          <p:cNvPr id="9" name="TextBox 8">
            <a:extLst>
              <a:ext uri="{FF2B5EF4-FFF2-40B4-BE49-F238E27FC236}">
                <a16:creationId xmlns:a16="http://schemas.microsoft.com/office/drawing/2014/main" id="{E1252FCF-7566-44C7-90BA-B1280A110A09}"/>
              </a:ext>
            </a:extLst>
          </p:cNvPr>
          <p:cNvSpPr txBox="1"/>
          <p:nvPr/>
        </p:nvSpPr>
        <p:spPr>
          <a:xfrm>
            <a:off x="-250615" y="2785234"/>
            <a:ext cx="4377448" cy="2949525"/>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modèle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publish</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subscribe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modèle évènementiel</a:t>
            </a:r>
            <a:r>
              <a:rPr lang="fr-FR" strike="sngStrike"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fiable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clients n’échangent jamais entre eux directement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broker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fournit une abstraction aux clients</a:t>
            </a:r>
          </a:p>
        </p:txBody>
      </p:sp>
    </p:spTree>
    <p:extLst>
      <p:ext uri="{BB962C8B-B14F-4D97-AF65-F5344CB8AC3E}">
        <p14:creationId xmlns:p14="http://schemas.microsoft.com/office/powerpoint/2010/main" val="398508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diffusion : </a:t>
            </a:r>
          </a:p>
        </p:txBody>
      </p:sp>
      <p:sp>
        <p:nvSpPr>
          <p:cNvPr id="2" name="Rectangle 1">
            <a:extLst>
              <a:ext uri="{FF2B5EF4-FFF2-40B4-BE49-F238E27FC236}">
                <a16:creationId xmlns:a16="http://schemas.microsoft.com/office/drawing/2014/main" id="{EAC02A48-DE30-46D6-A592-C3A1501F7A1B}"/>
              </a:ext>
            </a:extLst>
          </p:cNvPr>
          <p:cNvSpPr/>
          <p:nvPr/>
        </p:nvSpPr>
        <p:spPr>
          <a:xfrm>
            <a:off x="1492917" y="3980447"/>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DIFFUSEUR</a:t>
            </a:r>
          </a:p>
        </p:txBody>
      </p:sp>
      <p:sp>
        <p:nvSpPr>
          <p:cNvPr id="14" name="Rectangle 13">
            <a:extLst>
              <a:ext uri="{FF2B5EF4-FFF2-40B4-BE49-F238E27FC236}">
                <a16:creationId xmlns:a16="http://schemas.microsoft.com/office/drawing/2014/main" id="{18ABA37B-E0A1-4D88-8FF4-0C976364480D}"/>
              </a:ext>
            </a:extLst>
          </p:cNvPr>
          <p:cNvSpPr/>
          <p:nvPr/>
        </p:nvSpPr>
        <p:spPr>
          <a:xfrm>
            <a:off x="4605086" y="2768513"/>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OBSERVATEUR#0</a:t>
            </a:r>
          </a:p>
        </p:txBody>
      </p:sp>
      <p:sp>
        <p:nvSpPr>
          <p:cNvPr id="15" name="Rectangle 14">
            <a:extLst>
              <a:ext uri="{FF2B5EF4-FFF2-40B4-BE49-F238E27FC236}">
                <a16:creationId xmlns:a16="http://schemas.microsoft.com/office/drawing/2014/main" id="{AE97A9C3-EC24-4CA4-8C96-9FF7BF50F80A}"/>
              </a:ext>
            </a:extLst>
          </p:cNvPr>
          <p:cNvSpPr/>
          <p:nvPr/>
        </p:nvSpPr>
        <p:spPr>
          <a:xfrm>
            <a:off x="4605086" y="3975496"/>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OBSERVATEUR#1</a:t>
            </a:r>
          </a:p>
        </p:txBody>
      </p:sp>
      <p:sp>
        <p:nvSpPr>
          <p:cNvPr id="16" name="Rectangle 15">
            <a:extLst>
              <a:ext uri="{FF2B5EF4-FFF2-40B4-BE49-F238E27FC236}">
                <a16:creationId xmlns:a16="http://schemas.microsoft.com/office/drawing/2014/main" id="{A6CF8F54-3582-4332-BAEE-D403492DE4CD}"/>
              </a:ext>
            </a:extLst>
          </p:cNvPr>
          <p:cNvSpPr/>
          <p:nvPr/>
        </p:nvSpPr>
        <p:spPr>
          <a:xfrm>
            <a:off x="4605086" y="5149368"/>
            <a:ext cx="2237874" cy="1010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OBSERVATEUR#2</a:t>
            </a:r>
          </a:p>
        </p:txBody>
      </p:sp>
      <p:cxnSp>
        <p:nvCxnSpPr>
          <p:cNvPr id="6" name="Straight Arrow Connector 5">
            <a:extLst>
              <a:ext uri="{FF2B5EF4-FFF2-40B4-BE49-F238E27FC236}">
                <a16:creationId xmlns:a16="http://schemas.microsoft.com/office/drawing/2014/main" id="{D53D101B-6FA1-4536-9CBC-1667DB26629F}"/>
              </a:ext>
            </a:extLst>
          </p:cNvPr>
          <p:cNvCxnSpPr>
            <a:stCxn id="2" idx="0"/>
            <a:endCxn id="14" idx="1"/>
          </p:cNvCxnSpPr>
          <p:nvPr/>
        </p:nvCxnSpPr>
        <p:spPr>
          <a:xfrm flipV="1">
            <a:off x="2611854" y="3273839"/>
            <a:ext cx="1993232" cy="706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54BFEC-AE48-4307-8044-D71D753CF3DD}"/>
              </a:ext>
            </a:extLst>
          </p:cNvPr>
          <p:cNvCxnSpPr>
            <a:stCxn id="2" idx="3"/>
            <a:endCxn id="15" idx="1"/>
          </p:cNvCxnSpPr>
          <p:nvPr/>
        </p:nvCxnSpPr>
        <p:spPr>
          <a:xfrm flipV="1">
            <a:off x="3730791" y="4480822"/>
            <a:ext cx="874295" cy="4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5A7C07-F6D7-4404-95DE-42B775FF0883}"/>
              </a:ext>
            </a:extLst>
          </p:cNvPr>
          <p:cNvCxnSpPr>
            <a:stCxn id="2" idx="2"/>
            <a:endCxn id="16" idx="1"/>
          </p:cNvCxnSpPr>
          <p:nvPr/>
        </p:nvCxnSpPr>
        <p:spPr>
          <a:xfrm>
            <a:off x="2611854" y="4991099"/>
            <a:ext cx="1993232" cy="66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BB41C6-4001-4D43-91FE-B47DE745D2F3}"/>
              </a:ext>
            </a:extLst>
          </p:cNvPr>
          <p:cNvSpPr txBox="1"/>
          <p:nvPr/>
        </p:nvSpPr>
        <p:spPr>
          <a:xfrm rot="20391697">
            <a:off x="3208296" y="3352013"/>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7" name="TextBox 26">
            <a:extLst>
              <a:ext uri="{FF2B5EF4-FFF2-40B4-BE49-F238E27FC236}">
                <a16:creationId xmlns:a16="http://schemas.microsoft.com/office/drawing/2014/main" id="{DDEDA719-E436-4A7E-B2FC-EAFF56DC1C2B}"/>
              </a:ext>
            </a:extLst>
          </p:cNvPr>
          <p:cNvSpPr txBox="1"/>
          <p:nvPr/>
        </p:nvSpPr>
        <p:spPr>
          <a:xfrm rot="1181168">
            <a:off x="3208297" y="5350498"/>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
        <p:nvSpPr>
          <p:cNvPr id="28" name="TextBox 27">
            <a:extLst>
              <a:ext uri="{FF2B5EF4-FFF2-40B4-BE49-F238E27FC236}">
                <a16:creationId xmlns:a16="http://schemas.microsoft.com/office/drawing/2014/main" id="{17EFA33A-6A2F-4949-ADEA-E7E173804FD6}"/>
              </a:ext>
            </a:extLst>
          </p:cNvPr>
          <p:cNvSpPr txBox="1"/>
          <p:nvPr/>
        </p:nvSpPr>
        <p:spPr>
          <a:xfrm>
            <a:off x="3771652" y="4201347"/>
            <a:ext cx="800347" cy="276999"/>
          </a:xfrm>
          <a:prstGeom prst="rect">
            <a:avLst/>
          </a:prstGeom>
          <a:noFill/>
        </p:spPr>
        <p:txBody>
          <a:bodyPr wrap="none" rtlCol="0">
            <a:spAutoFit/>
          </a:bodyPr>
          <a:lstStyle/>
          <a:p>
            <a:r>
              <a:rPr lang="en-US" sz="1200" dirty="0">
                <a:solidFill>
                  <a:schemeClr val="tx1">
                    <a:lumMod val="65000"/>
                    <a:lumOff val="35000"/>
                  </a:schemeClr>
                </a:solidFill>
              </a:rPr>
              <a:t>DONNÉES</a:t>
            </a:r>
          </a:p>
        </p:txBody>
      </p:sp>
    </p:spTree>
    <p:extLst>
      <p:ext uri="{BB962C8B-B14F-4D97-AF65-F5344CB8AC3E}">
        <p14:creationId xmlns:p14="http://schemas.microsoft.com/office/powerpoint/2010/main" val="32985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1FA9F1C5-0934-48EF-8E22-70A4078AB537}"/>
              </a:ext>
            </a:extLst>
          </p:cNvPr>
          <p:cNvSpPr txBox="1"/>
          <p:nvPr/>
        </p:nvSpPr>
        <p:spPr>
          <a:xfrm>
            <a:off x="906380" y="1733259"/>
            <a:ext cx="7331239" cy="872034"/>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BLE : un cas spécifique défini par le standard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mode communication : </a:t>
            </a:r>
          </a:p>
        </p:txBody>
      </p:sp>
      <p:pic>
        <p:nvPicPr>
          <p:cNvPr id="6146" name="Picture 2" descr="../_images/gatt_client_server.png">
            <a:extLst>
              <a:ext uri="{FF2B5EF4-FFF2-40B4-BE49-F238E27FC236}">
                <a16:creationId xmlns:a16="http://schemas.microsoft.com/office/drawing/2014/main" id="{C44EF552-B973-4DE5-AB95-C4D80E10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32" y="3184767"/>
            <a:ext cx="4655975" cy="34661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controllers_GattStructure.png">
            <a:extLst>
              <a:ext uri="{FF2B5EF4-FFF2-40B4-BE49-F238E27FC236}">
                <a16:creationId xmlns:a16="http://schemas.microsoft.com/office/drawing/2014/main" id="{0829B343-DE76-4061-92F1-33306370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611" y="3429000"/>
            <a:ext cx="2309008" cy="28344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ACCE77F-A31F-49B1-8D18-CB8AAF2B865F}"/>
              </a:ext>
            </a:extLst>
          </p:cNvPr>
          <p:cNvCxnSpPr/>
          <p:nvPr/>
        </p:nvCxnSpPr>
        <p:spPr>
          <a:xfrm>
            <a:off x="7875037" y="4189445"/>
            <a:ext cx="569167" cy="0"/>
          </a:xfrm>
          <a:prstGeom prst="line">
            <a:avLst/>
          </a:prstGeom>
          <a:ln w="28575">
            <a:solidFill>
              <a:srgbClr val="2F71D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87540D-28FA-4CB6-A210-E179223AFBCA}"/>
              </a:ext>
            </a:extLst>
          </p:cNvPr>
          <p:cNvCxnSpPr>
            <a:cxnSpLocks/>
          </p:cNvCxnSpPr>
          <p:nvPr/>
        </p:nvCxnSpPr>
        <p:spPr>
          <a:xfrm flipV="1">
            <a:off x="8444204" y="3200007"/>
            <a:ext cx="0" cy="1004678"/>
          </a:xfrm>
          <a:prstGeom prst="straightConnector1">
            <a:avLst/>
          </a:prstGeom>
          <a:ln w="28575">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84C502-3C7B-44F1-88EF-CDDC3D2668FA}"/>
              </a:ext>
            </a:extLst>
          </p:cNvPr>
          <p:cNvSpPr txBox="1"/>
          <p:nvPr/>
        </p:nvSpPr>
        <p:spPr>
          <a:xfrm>
            <a:off x="7407005" y="2199451"/>
            <a:ext cx="1661228" cy="954107"/>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true</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34</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“text”</a:t>
            </a:r>
          </a:p>
          <a:p>
            <a:pPr marL="742950" lvl="1" indent="-285750">
              <a:buFont typeface="Arial" panose="020B0604020202020204" pitchFamily="34" charset="0"/>
              <a:buChar char="•"/>
            </a:pPr>
            <a:r>
              <a:rPr lang="en-US"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[1, 2, 3]</a:t>
            </a:r>
            <a:endPar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pic>
        <p:nvPicPr>
          <p:cNvPr id="12" name="Picture 11">
            <a:extLst>
              <a:ext uri="{FF2B5EF4-FFF2-40B4-BE49-F238E27FC236}">
                <a16:creationId xmlns:a16="http://schemas.microsoft.com/office/drawing/2014/main" id="{187624F8-564F-499E-AE5D-00A2B28C1B35}"/>
              </a:ext>
            </a:extLst>
          </p:cNvPr>
          <p:cNvPicPr>
            <a:picLocks noChangeAspect="1"/>
          </p:cNvPicPr>
          <p:nvPr/>
        </p:nvPicPr>
        <p:blipFill>
          <a:blip r:embed="rId5"/>
          <a:stretch>
            <a:fillRect/>
          </a:stretch>
        </p:blipFill>
        <p:spPr>
          <a:xfrm>
            <a:off x="6646451" y="6197702"/>
            <a:ext cx="873328" cy="245250"/>
          </a:xfrm>
          <a:prstGeom prst="rect">
            <a:avLst/>
          </a:prstGeom>
        </p:spPr>
      </p:pic>
      <p:pic>
        <p:nvPicPr>
          <p:cNvPr id="13" name="Picture 12">
            <a:extLst>
              <a:ext uri="{FF2B5EF4-FFF2-40B4-BE49-F238E27FC236}">
                <a16:creationId xmlns:a16="http://schemas.microsoft.com/office/drawing/2014/main" id="{D2FCA476-E021-415F-813F-B92849EFB8B5}"/>
              </a:ext>
            </a:extLst>
          </p:cNvPr>
          <p:cNvPicPr>
            <a:picLocks noChangeAspect="1"/>
          </p:cNvPicPr>
          <p:nvPr/>
        </p:nvPicPr>
        <p:blipFill>
          <a:blip r:embed="rId5"/>
          <a:stretch>
            <a:fillRect/>
          </a:stretch>
        </p:blipFill>
        <p:spPr>
          <a:xfrm>
            <a:off x="3557811" y="5929961"/>
            <a:ext cx="873328" cy="245250"/>
          </a:xfrm>
          <a:prstGeom prst="rect">
            <a:avLst/>
          </a:prstGeom>
        </p:spPr>
      </p:pic>
      <p:cxnSp>
        <p:nvCxnSpPr>
          <p:cNvPr id="3" name="Straight Arrow Connector 2">
            <a:extLst>
              <a:ext uri="{FF2B5EF4-FFF2-40B4-BE49-F238E27FC236}">
                <a16:creationId xmlns:a16="http://schemas.microsoft.com/office/drawing/2014/main" id="{7E8C9C16-136E-456F-A449-F9F62FB8EA83}"/>
              </a:ext>
            </a:extLst>
          </p:cNvPr>
          <p:cNvCxnSpPr>
            <a:cxnSpLocks/>
          </p:cNvCxnSpPr>
          <p:nvPr/>
        </p:nvCxnSpPr>
        <p:spPr>
          <a:xfrm flipH="1">
            <a:off x="4295275" y="3537284"/>
            <a:ext cx="1720514" cy="26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26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662027"/>
            <a:ext cx="7331239" cy="448436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(1/2)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SOAP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protocole d’échange d’informations structuré qui repose sur XML</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couche au dessus HTTP</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 flexible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lourd à mettre en place</a:t>
            </a:r>
          </a:p>
          <a:p>
            <a:pPr marL="1657350" lvl="3"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l’architecture REST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indépendance vis-à-vis des protocoles sous-jacents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seule contrainte : un schéma d’URI</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sans-état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flexibilité du format des ressources (XML, JSON, HTML, </a:t>
            </a:r>
            <a:r>
              <a:rPr lang="fr-FR" sz="14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entraîner une surcharge réseau</a:t>
            </a:r>
          </a:p>
        </p:txBody>
      </p:sp>
    </p:spTree>
    <p:extLst>
      <p:ext uri="{BB962C8B-B14F-4D97-AF65-F5344CB8AC3E}">
        <p14:creationId xmlns:p14="http://schemas.microsoft.com/office/powerpoint/2010/main" val="282339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L’échange des données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1135858" y="2316946"/>
            <a:ext cx="6872283" cy="2129878"/>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services web </a:t>
            </a:r>
            <a:r>
              <a:rPr lang="fr-FR" sz="11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(2/2)</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CoAP</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conçu pour répondre aux besoins des dispositifs à faibles ressources</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basé sur UDP (c’est sa seule contrainte)</a:t>
            </a:r>
          </a:p>
          <a:p>
            <a:pPr marL="1657350" lvl="3"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support du multicast</a:t>
            </a:r>
          </a:p>
        </p:txBody>
      </p:sp>
    </p:spTree>
    <p:extLst>
      <p:ext uri="{BB962C8B-B14F-4D97-AF65-F5344CB8AC3E}">
        <p14:creationId xmlns:p14="http://schemas.microsoft.com/office/powerpoint/2010/main" val="367118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567257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D6CAB873-8DE6-4430-8563-6A608494A813}"/>
              </a:ext>
            </a:extLst>
          </p:cNvPr>
          <p:cNvSpPr txBox="1"/>
          <p:nvPr/>
        </p:nvSpPr>
        <p:spPr>
          <a:xfrm>
            <a:off x="906380" y="1528807"/>
            <a:ext cx="7331239" cy="525785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architectures d’habitats intelligents fondamentalement différentes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elles ont fait leurs preuves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souffrent de problèmes d’évolutivité et de fiabilité</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processus d’apprentissage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tâche complexe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vaste possibilités de méthodes et d’algorithmes</a:t>
            </a:r>
          </a:p>
          <a:p>
            <a:pPr marL="285750" indent="-285750">
              <a:lnSpc>
                <a:spcPct val="150000"/>
              </a:lnSpc>
              <a:buFont typeface="Wingdings" panose="05000000000000000000" pitchFamily="2" charset="2"/>
              <a:buChar char="à"/>
            </a:pP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ateliers d’apprentissage machine : </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intermédiaires entre le matériel et le logiciel</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forte dépendance à leur contexte d’utilisation (modules)</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 adaptés aux architectures distribuées</a:t>
            </a:r>
          </a:p>
        </p:txBody>
      </p:sp>
    </p:spTree>
    <p:extLst>
      <p:ext uri="{BB962C8B-B14F-4D97-AF65-F5344CB8AC3E}">
        <p14:creationId xmlns:p14="http://schemas.microsoft.com/office/powerpoint/2010/main" val="3368291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a:t>
            </a:r>
            <a:r>
              <a:rPr lang="fr-FR" sz="800" b="1" i="1" dirty="0">
                <a:solidFill>
                  <a:srgbClr val="2F71D1"/>
                </a:solidFill>
                <a:latin typeface="Helvetica" panose="020B0604020202020204" pitchFamily="34" charset="0"/>
                <a:cs typeface="Helvetica" panose="020B0604020202020204" pitchFamily="34" charset="0"/>
                <a:sym typeface="Wingdings"/>
              </a:rPr>
              <a:t>État de l’art</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2103726"/>
            <a:ext cx="7331239" cy="3411190"/>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 nouveaux capteurs qui génèrent différent types de données à des fréquences variables</a:t>
            </a: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large éventail de technologies de communication. Le choix est fait selon le besoin lors de la conception d’un nouveau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différentes méthodes pour échanger des données qui sont plus ou moins adaptées aux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endPar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3705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383858"/>
            <a:ext cx="7352523" cy="2090283"/>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La reconnaissance des sols : un cas d’utilisation concret des </a:t>
            </a:r>
            <a:r>
              <a:rPr lang="fr-FR" sz="3600" i="1" dirty="0" err="1">
                <a:solidFill>
                  <a:schemeClr val="bg1"/>
                </a:solidFill>
                <a:latin typeface="Helvetica" panose="020B0604020202020204" pitchFamily="34" charset="0"/>
                <a:cs typeface="Helvetica" panose="020B0604020202020204" pitchFamily="34" charset="0"/>
                <a:sym typeface="Wingdings"/>
              </a:rPr>
              <a:t>wearable</a:t>
            </a:r>
            <a:r>
              <a:rPr lang="fr-FR" sz="3600" i="1" dirty="0">
                <a:solidFill>
                  <a:schemeClr val="bg1"/>
                </a:solidFill>
                <a:latin typeface="Helvetica" panose="020B0604020202020204" pitchFamily="34" charset="0"/>
                <a:cs typeface="Helvetica" panose="020B0604020202020204" pitchFamily="34" charset="0"/>
                <a:sym typeface="Wingdings"/>
              </a:rPr>
              <a:t> </a:t>
            </a:r>
            <a:r>
              <a:rPr lang="fr-FR" sz="3600" i="1" dirty="0" err="1">
                <a:solidFill>
                  <a:schemeClr val="bg1"/>
                </a:solidFill>
                <a:latin typeface="Helvetica" panose="020B0604020202020204" pitchFamily="34" charset="0"/>
                <a:cs typeface="Helvetica" panose="020B0604020202020204" pitchFamily="34" charset="0"/>
                <a:sym typeface="Wingdings"/>
              </a:rPr>
              <a:t>devices</a:t>
            </a:r>
            <a:endParaRPr lang="fr-FR" sz="3600" i="1" dirty="0">
              <a:solidFill>
                <a:schemeClr val="bg1"/>
              </a:solidFill>
              <a:latin typeface="Helvetica" panose="020B0604020202020204" pitchFamily="34" charset="0"/>
              <a:cs typeface="Helvetica" panose="020B0604020202020204" pitchFamily="34" charset="0"/>
              <a:sym typeface="Wingdings"/>
            </a:endParaRP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340421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49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2A8111BB-E4A4-43EF-9A71-C3781346BBBF}"/>
              </a:ext>
            </a:extLst>
          </p:cNvPr>
          <p:cNvSpPr txBox="1"/>
          <p:nvPr/>
        </p:nvSpPr>
        <p:spPr>
          <a:xfrm>
            <a:off x="906380" y="1949535"/>
            <a:ext cx="7331239" cy="1703030"/>
          </a:xfrm>
          <a:prstGeom prst="rect">
            <a:avLst/>
          </a:prstGeom>
          <a:noFill/>
        </p:spPr>
        <p:txBody>
          <a:bodyPr wrap="square" rtlCol="0">
            <a:spAutoFit/>
          </a:bodyPr>
          <a:lstStyle/>
          <a:p>
            <a:pPr lvl="1">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Est-il possible de reconnaître les différents types de sols grâce à des données inertielles produites par la démarche et un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et ce,  quel que soit l’endroit où il est placé et par qui il est porté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p:sp>
        <p:nvSpPr>
          <p:cNvPr id="6" name="TextBox 5">
            <a:extLst>
              <a:ext uri="{FF2B5EF4-FFF2-40B4-BE49-F238E27FC236}">
                <a16:creationId xmlns:a16="http://schemas.microsoft.com/office/drawing/2014/main" id="{7588526F-7DCF-4CED-B362-04F0AC862C56}"/>
              </a:ext>
            </a:extLst>
          </p:cNvPr>
          <p:cNvSpPr txBox="1"/>
          <p:nvPr/>
        </p:nvSpPr>
        <p:spPr>
          <a:xfrm>
            <a:off x="906380" y="3904212"/>
            <a:ext cx="7331239" cy="577850"/>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Pourquoi faire ?</a:t>
            </a:r>
            <a:endPar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906380" y="4929200"/>
            <a:ext cx="7331239" cy="45653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assistance des résidents des habitats intelligents</a:t>
            </a:r>
          </a:p>
        </p:txBody>
      </p:sp>
    </p:spTree>
    <p:extLst>
      <p:ext uri="{BB962C8B-B14F-4D97-AF65-F5344CB8AC3E}">
        <p14:creationId xmlns:p14="http://schemas.microsoft.com/office/powerpoint/2010/main" val="316880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a:t>
            </a:fld>
            <a:endParaRPr lang="en-US" sz="1000" dirty="0">
              <a:latin typeface="Helvetica" panose="020B0604020202020204" pitchFamily="34" charset="0"/>
              <a:cs typeface="Helvetica" panose="020B0604020202020204" pitchFamily="34" charset="0"/>
            </a:endParaRPr>
          </a:p>
        </p:txBody>
      </p:sp>
      <p:sp>
        <p:nvSpPr>
          <p:cNvPr id="5" name="TextBox 4"/>
          <p:cNvSpPr txBox="1"/>
          <p:nvPr/>
        </p:nvSpPr>
        <p:spPr>
          <a:xfrm>
            <a:off x="1389082" y="1833451"/>
            <a:ext cx="6365835" cy="456535"/>
          </a:xfrm>
          <a:prstGeom prst="rect">
            <a:avLst/>
          </a:prstGeom>
          <a:noFill/>
        </p:spPr>
        <p:txBody>
          <a:bodyPr wrap="square" rtlCol="0">
            <a:spAutoFit/>
          </a:bodyPr>
          <a:lstStyle/>
          <a:p>
            <a:pP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la surpopulation est un problème actuel d’</a:t>
            </a:r>
            <a:r>
              <a:rPr lang="fr-FR" b="1" u="sng" dirty="0">
                <a:solidFill>
                  <a:schemeClr val="tx1">
                    <a:lumMod val="65000"/>
                    <a:lumOff val="35000"/>
                  </a:schemeClr>
                </a:solidFill>
                <a:latin typeface="Helvetica" panose="020B0604020202020204" pitchFamily="34" charset="0"/>
                <a:cs typeface="Helvetica" panose="020B0604020202020204" pitchFamily="34" charset="0"/>
              </a:rPr>
              <a:t>envergure</a:t>
            </a:r>
            <a:r>
              <a:rPr lang="fr-FR" b="1" dirty="0">
                <a:solidFill>
                  <a:schemeClr val="tx1">
                    <a:lumMod val="65000"/>
                    <a:lumOff val="35000"/>
                  </a:schemeClr>
                </a:solidFill>
                <a:latin typeface="Helvetica" panose="020B0604020202020204" pitchFamily="34" charset="0"/>
                <a:cs typeface="Helvetica" panose="020B0604020202020204" pitchFamily="34" charset="0"/>
              </a:rPr>
              <a:t> !</a:t>
            </a:r>
          </a:p>
        </p:txBody>
      </p:sp>
      <p:sp>
        <p:nvSpPr>
          <p:cNvPr id="2" name="Arrow: Down 1">
            <a:extLst>
              <a:ext uri="{FF2B5EF4-FFF2-40B4-BE49-F238E27FC236}">
                <a16:creationId xmlns:a16="http://schemas.microsoft.com/office/drawing/2014/main" id="{51D78197-CCF5-4DF4-96E5-A2DA13E073C3}"/>
              </a:ext>
            </a:extLst>
          </p:cNvPr>
          <p:cNvSpPr/>
          <p:nvPr/>
        </p:nvSpPr>
        <p:spPr>
          <a:xfrm>
            <a:off x="4399383" y="2618241"/>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622024C-2B5F-4F9C-A28A-1C010CF289F2}"/>
              </a:ext>
            </a:extLst>
          </p:cNvPr>
          <p:cNvSpPr txBox="1"/>
          <p:nvPr/>
        </p:nvSpPr>
        <p:spPr>
          <a:xfrm>
            <a:off x="637443" y="3246600"/>
            <a:ext cx="7877907" cy="2164695"/>
          </a:xfrm>
          <a:prstGeom prst="rect">
            <a:avLst/>
          </a:prstGeom>
          <a:noFill/>
        </p:spPr>
        <p:txBody>
          <a:bodyPr wrap="square" rtlCol="0">
            <a:spAutoFit/>
          </a:bodyPr>
          <a:lstStyle/>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augmentation de personnes ayant une autonomie diminuée…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…souvent corrélée aux maladies neurodégénératives (Alzheimer, Parkinson,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b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 aux différents handicaps (physique, sensoriel, intellectuel).</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EF04EF84-97D5-4C6C-8D7B-A852A2A9D0DE}"/>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C6D6811E-C30F-455A-B218-00AF607DDFEC}"/>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7970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604773" y="1897901"/>
            <a:ext cx="7873402"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deux premières contributions de cette thèse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travaux publiés à la conférence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Ubiquitous</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Intelligence and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Computing</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(UIC) en 2017 et en 2018</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2017 : présentation de la solution proposée, du protocole expérimental et de l’analyse des résultats préliminaires obtenus</a:t>
            </a:r>
          </a:p>
          <a:p>
            <a:pPr lvl="1">
              <a:lnSpc>
                <a:spcPct val="150000"/>
              </a:lnSpc>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2018 : présentation de l’analyse des résultats consolidés ainsi que de résultats complémentaires comparés à un téléphone</a:t>
            </a:r>
          </a:p>
        </p:txBody>
      </p:sp>
    </p:spTree>
    <p:extLst>
      <p:ext uri="{BB962C8B-B14F-4D97-AF65-F5344CB8AC3E}">
        <p14:creationId xmlns:p14="http://schemas.microsoft.com/office/powerpoint/2010/main" val="358639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585801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majorité des travaux portent sur des méthodes développées pour être utilisées avec des robots</a:t>
            </a:r>
          </a:p>
          <a:p>
            <a:pPr marL="285750" indent="-285750">
              <a:lnSpc>
                <a:spcPct val="150000"/>
              </a:lnSpc>
              <a:buFont typeface="Wingdings" panose="05000000000000000000" pitchFamily="2" charset="2"/>
              <a:buChar char="à"/>
            </a:pPr>
            <a:endPar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Vail and Veloso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quadripède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arbre de décision C4.5 </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84.9% (validation croisée en 10-plis)</a:t>
            </a:r>
          </a:p>
          <a:p>
            <a:pPr marL="742950" lvl="1" indent="-285750">
              <a:lnSpc>
                <a:spcPct val="150000"/>
              </a:lnSpc>
              <a:buFont typeface="Wingdings" panose="05000000000000000000" pitchFamily="2" charset="2"/>
              <a:buChar char="à"/>
            </a:pPr>
            <a:r>
              <a:rPr lang="fr-CA"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Bibuli</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(DFT)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ANN par axe</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moyenne de de 82%</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939592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La reconnaissance des types de sols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DE70E77-85FA-44AD-8D8A-E694D2F958FF}"/>
              </a:ext>
            </a:extLst>
          </p:cNvPr>
          <p:cNvSpPr txBox="1"/>
          <p:nvPr/>
        </p:nvSpPr>
        <p:spPr>
          <a:xfrm>
            <a:off x="390739" y="1627900"/>
            <a:ext cx="8502052" cy="4611519"/>
          </a:xfrm>
          <a:prstGeom prst="rect">
            <a:avLst/>
          </a:prstGeom>
          <a:noFill/>
        </p:spPr>
        <p:txBody>
          <a:bodyPr wrap="square" rtlCol="0">
            <a:spAutoFit/>
          </a:bodyPr>
          <a:lstStyle/>
          <a:p>
            <a:pPr marL="742950" lvl="1" indent="-285750">
              <a:lnSpc>
                <a:spcPct val="150000"/>
              </a:lnSpc>
              <a:buFont typeface="Wingdings" panose="05000000000000000000" pitchFamily="2" charset="2"/>
              <a:buChar char="à"/>
            </a:pPr>
            <a:r>
              <a:rPr lang="en-US" dirty="0">
                <a:solidFill>
                  <a:schemeClr val="tx1">
                    <a:lumMod val="65000"/>
                    <a:lumOff val="35000"/>
                  </a:schemeClr>
                </a:solidFill>
                <a:latin typeface="Helvetica" panose="020B0604020202020204" pitchFamily="34" charset="0"/>
                <a:cs typeface="Helvetica" panose="020B0604020202020204" pitchFamily="34" charset="0"/>
              </a:rPr>
              <a:t>Weiss </a:t>
            </a:r>
            <a:r>
              <a:rPr lang="en-US" i="1" dirty="0">
                <a:solidFill>
                  <a:schemeClr val="tx1">
                    <a:lumMod val="65000"/>
                    <a:lumOff val="35000"/>
                  </a:schemeClr>
                </a:solidFill>
                <a:latin typeface="Helvetica" panose="020B0604020202020204" pitchFamily="34" charset="0"/>
                <a:cs typeface="Helvetica" panose="020B0604020202020204" pitchFamily="34" charset="0"/>
              </a:rPr>
              <a:t>et. al</a:t>
            </a:r>
            <a:r>
              <a:rPr lang="en-US" dirty="0">
                <a:solidFill>
                  <a:schemeClr val="tx1">
                    <a:lumMod val="65000"/>
                    <a:lumOff val="35000"/>
                  </a:schemeClr>
                </a:solidFill>
                <a:latin typeface="Helvetica" panose="020B0604020202020204" pitchFamily="34" charset="0"/>
                <a:cs typeface="Helvetica" panose="020B0604020202020204" pitchFamily="34" charset="0"/>
              </a:rPr>
              <a:t>. (2004)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sur un robot à quatre roues</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comparaison entre plusieurs algorithmes d’apprentissage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77% avec SVM</a:t>
            </a:r>
          </a:p>
          <a:p>
            <a:pPr marL="742950" lvl="1"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Otis </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 </a:t>
            </a: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(2007) : </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centrale inertielle embarquée dans une chaussure</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caractéristiques fréquentielles (FFT)</a:t>
            </a:r>
          </a:p>
          <a:p>
            <a:pPr marL="1200150" lvl="2"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algorithme de clustering</a:t>
            </a:r>
          </a:p>
          <a:p>
            <a:pPr marL="1200150" lvl="2"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95</a:t>
            </a:r>
            <a:r>
              <a:rPr lang="en-US"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laboratoire et 80% en conditions expérimentales à l’extérieur</a:t>
            </a:r>
          </a:p>
        </p:txBody>
      </p:sp>
    </p:spTree>
    <p:extLst>
      <p:ext uri="{BB962C8B-B14F-4D97-AF65-F5344CB8AC3E}">
        <p14:creationId xmlns:p14="http://schemas.microsoft.com/office/powerpoint/2010/main" val="1405904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4A554AF-A73A-4ACF-9329-72356C813D12}"/>
              </a:ext>
            </a:extLst>
          </p:cNvPr>
          <p:cNvGraphicFramePr>
            <a:graphicFrameLocks noChangeAspect="1"/>
          </p:cNvGraphicFramePr>
          <p:nvPr>
            <p:extLst>
              <p:ext uri="{D42A27DB-BD31-4B8C-83A1-F6EECF244321}">
                <p14:modId xmlns:p14="http://schemas.microsoft.com/office/powerpoint/2010/main" val="3633945727"/>
              </p:ext>
            </p:extLst>
          </p:nvPr>
        </p:nvGraphicFramePr>
        <p:xfrm>
          <a:off x="1408417" y="1952473"/>
          <a:ext cx="6327166" cy="2055677"/>
        </p:xfrm>
        <a:graphic>
          <a:graphicData uri="http://schemas.openxmlformats.org/presentationml/2006/ole">
            <mc:AlternateContent xmlns:mc="http://schemas.openxmlformats.org/markup-compatibility/2006">
              <mc:Choice xmlns:v="urn:schemas-microsoft-com:vml" Requires="v">
                <p:oleObj name="Acrobat Document" r:id="rId3" imgW="5394960" imgH="1752521" progId="AcroExch.Document.DC">
                  <p:embed/>
                </p:oleObj>
              </mc:Choice>
              <mc:Fallback>
                <p:oleObj name="Acrobat Document" r:id="rId3" imgW="5394960" imgH="1752521" progId="AcroExch.Document.DC">
                  <p:embed/>
                  <p:pic>
                    <p:nvPicPr>
                      <p:cNvPr id="0" name=""/>
                      <p:cNvPicPr/>
                      <p:nvPr/>
                    </p:nvPicPr>
                    <p:blipFill>
                      <a:blip r:embed="rId4"/>
                      <a:stretch>
                        <a:fillRect/>
                      </a:stretch>
                    </p:blipFill>
                    <p:spPr>
                      <a:xfrm>
                        <a:off x="1408417" y="1952473"/>
                        <a:ext cx="6327166" cy="205567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07BDF12-5069-48AA-96D1-3270D23B7342}"/>
              </a:ext>
            </a:extLst>
          </p:cNvPr>
          <p:cNvSpPr txBox="1"/>
          <p:nvPr/>
        </p:nvSpPr>
        <p:spPr>
          <a:xfrm>
            <a:off x="588723" y="4007971"/>
            <a:ext cx="3983277" cy="2031325"/>
          </a:xfrm>
          <a:prstGeom prst="rect">
            <a:avLst/>
          </a:prstGeom>
          <a:noFill/>
        </p:spPr>
        <p:txBody>
          <a:bodyPr wrap="square" rtlCol="0">
            <a:spAutoFit/>
          </a:bodyPr>
          <a:lstStyle/>
          <a:p>
            <a:pPr lvl="1" algn="ctr">
              <a:lnSpc>
                <a:spcPct val="150000"/>
              </a:lnSpc>
            </a:pP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Arduino 101</a:t>
            </a:r>
          </a:p>
          <a:p>
            <a:pPr lvl="1">
              <a:lnSpc>
                <a:spcPct val="150000"/>
              </a:lnSpc>
            </a:pPr>
            <a:endParaRPr lang="fr-FR"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IMU 6 axes (v1)</a:t>
            </a: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module BLE embarqué dans le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SoC</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
        <p:nvSpPr>
          <p:cNvPr id="9" name="TextBox 8">
            <a:extLst>
              <a:ext uri="{FF2B5EF4-FFF2-40B4-BE49-F238E27FC236}">
                <a16:creationId xmlns:a16="http://schemas.microsoft.com/office/drawing/2014/main" id="{C909A128-5C46-4EB4-A8DB-0447BA77ED1D}"/>
              </a:ext>
            </a:extLst>
          </p:cNvPr>
          <p:cNvSpPr txBox="1"/>
          <p:nvPr/>
        </p:nvSpPr>
        <p:spPr>
          <a:xfrm>
            <a:off x="4259484" y="4003251"/>
            <a:ext cx="3983277" cy="1864613"/>
          </a:xfrm>
          <a:prstGeom prst="rect">
            <a:avLst/>
          </a:prstGeom>
          <a:noFill/>
        </p:spPr>
        <p:txBody>
          <a:bodyPr wrap="square" rtlCol="0">
            <a:spAutoFit/>
          </a:bodyPr>
          <a:lstStyle/>
          <a:p>
            <a:pPr lvl="1" algn="ctr"/>
            <a:r>
              <a:rPr lang="fr-FR" sz="2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Extension de prototypage</a:t>
            </a:r>
          </a:p>
          <a:p>
            <a:pPr lvl="1">
              <a:lnSpc>
                <a:spcPct val="150000"/>
              </a:lnSpc>
            </a:pPr>
            <a:endParaRPr lang="fr-FR" sz="1100" b="1" dirty="0">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carte micro SD</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LSM9DS1 : IMU 9 axes (v2)</a:t>
            </a:r>
          </a:p>
        </p:txBody>
      </p:sp>
    </p:spTree>
    <p:extLst>
      <p:ext uri="{BB962C8B-B14F-4D97-AF65-F5344CB8AC3E}">
        <p14:creationId xmlns:p14="http://schemas.microsoft.com/office/powerpoint/2010/main" val="786590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Solution proposée : le </a:t>
            </a:r>
            <a:r>
              <a:rPr lang="fr-FR" sz="2800" i="1" dirty="0" err="1">
                <a:solidFill>
                  <a:schemeClr val="bg1"/>
                </a:solidFill>
                <a:latin typeface="Helvetica" panose="020B0604020202020204" pitchFamily="34" charset="0"/>
                <a:cs typeface="Helvetica" panose="020B0604020202020204" pitchFamily="34" charset="0"/>
              </a:rPr>
              <a:t>wearable</a:t>
            </a:r>
            <a:r>
              <a:rPr lang="fr-FR" sz="2800" i="1" dirty="0">
                <a:solidFill>
                  <a:schemeClr val="bg1"/>
                </a:solidFill>
                <a:latin typeface="Helvetica" panose="020B0604020202020204" pitchFamily="34" charset="0"/>
                <a:cs typeface="Helvetica" panose="020B0604020202020204" pitchFamily="34" charset="0"/>
              </a:rPr>
              <a:t> </a:t>
            </a:r>
            <a:r>
              <a:rPr lang="fr-FR" sz="2800" i="1" dirty="0" err="1">
                <a:solidFill>
                  <a:schemeClr val="bg1"/>
                </a:solidFill>
                <a:latin typeface="Helvetica" panose="020B0604020202020204" pitchFamily="34" charset="0"/>
                <a:cs typeface="Helvetica" panose="020B0604020202020204" pitchFamily="34" charset="0"/>
              </a:rPr>
              <a:t>device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B484B979-A221-45F3-9F08-D83CB4D8A9D8}"/>
              </a:ext>
            </a:extLst>
          </p:cNvPr>
          <p:cNvGraphicFramePr>
            <a:graphicFrameLocks noChangeAspect="1"/>
          </p:cNvGraphicFramePr>
          <p:nvPr>
            <p:extLst>
              <p:ext uri="{D42A27DB-BD31-4B8C-83A1-F6EECF244321}">
                <p14:modId xmlns:p14="http://schemas.microsoft.com/office/powerpoint/2010/main" val="1547915897"/>
              </p:ext>
            </p:extLst>
          </p:nvPr>
        </p:nvGraphicFramePr>
        <p:xfrm>
          <a:off x="390739" y="2228177"/>
          <a:ext cx="4452229" cy="2732510"/>
        </p:xfrm>
        <a:graphic>
          <a:graphicData uri="http://schemas.openxmlformats.org/presentationml/2006/ole">
            <mc:AlternateContent xmlns:mc="http://schemas.openxmlformats.org/markup-compatibility/2006">
              <mc:Choice xmlns:v="urn:schemas-microsoft-com:vml" Requires="v">
                <p:oleObj name="Acrobat Document" r:id="rId3" imgW="3489606" imgH="2140975" progId="AcroExch.Document.DC">
                  <p:embed/>
                </p:oleObj>
              </mc:Choice>
              <mc:Fallback>
                <p:oleObj name="Acrobat Document" r:id="rId3" imgW="3489606" imgH="2140975" progId="AcroExch.Document.DC">
                  <p:embed/>
                  <p:pic>
                    <p:nvPicPr>
                      <p:cNvPr id="0" name=""/>
                      <p:cNvPicPr/>
                      <p:nvPr/>
                    </p:nvPicPr>
                    <p:blipFill>
                      <a:blip r:embed="rId4"/>
                      <a:stretch>
                        <a:fillRect/>
                      </a:stretch>
                    </p:blipFill>
                    <p:spPr>
                      <a:xfrm>
                        <a:off x="390739" y="2228177"/>
                        <a:ext cx="4452229" cy="273251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A03B270-0A79-4E3D-9ECF-2155C43CF23A}"/>
              </a:ext>
            </a:extLst>
          </p:cNvPr>
          <p:cNvGraphicFramePr>
            <a:graphicFrameLocks noChangeAspect="1"/>
          </p:cNvGraphicFramePr>
          <p:nvPr>
            <p:extLst>
              <p:ext uri="{D42A27DB-BD31-4B8C-83A1-F6EECF244321}">
                <p14:modId xmlns:p14="http://schemas.microsoft.com/office/powerpoint/2010/main" val="3012446791"/>
              </p:ext>
            </p:extLst>
          </p:nvPr>
        </p:nvGraphicFramePr>
        <p:xfrm>
          <a:off x="5504658" y="2207657"/>
          <a:ext cx="3187551" cy="2803830"/>
        </p:xfrm>
        <a:graphic>
          <a:graphicData uri="http://schemas.openxmlformats.org/presentationml/2006/ole">
            <mc:AlternateContent xmlns:mc="http://schemas.openxmlformats.org/markup-compatibility/2006">
              <mc:Choice xmlns:v="urn:schemas-microsoft-com:vml" Requires="v">
                <p:oleObj name="Acrobat Document" r:id="rId5" imgW="4167963" imgH="3664944" progId="AcroExch.Document.DC">
                  <p:embed/>
                </p:oleObj>
              </mc:Choice>
              <mc:Fallback>
                <p:oleObj name="Acrobat Document" r:id="rId5" imgW="4167963" imgH="3664944" progId="AcroExch.Document.DC">
                  <p:embed/>
                  <p:pic>
                    <p:nvPicPr>
                      <p:cNvPr id="0" name=""/>
                      <p:cNvPicPr/>
                      <p:nvPr/>
                    </p:nvPicPr>
                    <p:blipFill>
                      <a:blip r:embed="rId6"/>
                      <a:stretch>
                        <a:fillRect/>
                      </a:stretch>
                    </p:blipFill>
                    <p:spPr>
                      <a:xfrm>
                        <a:off x="5504658" y="2207657"/>
                        <a:ext cx="3187551" cy="280383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4C68B82-9BAF-4994-A38A-7945B42860B1}"/>
              </a:ext>
            </a:extLst>
          </p:cNvPr>
          <p:cNvSpPr/>
          <p:nvPr/>
        </p:nvSpPr>
        <p:spPr>
          <a:xfrm>
            <a:off x="5566410" y="3166348"/>
            <a:ext cx="613410" cy="169277"/>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DD54EE-3B6A-41AB-A586-ED3645F9AC94}"/>
              </a:ext>
            </a:extLst>
          </p:cNvPr>
          <p:cNvSpPr txBox="1"/>
          <p:nvPr/>
        </p:nvSpPr>
        <p:spPr>
          <a:xfrm>
            <a:off x="5489418" y="3166348"/>
            <a:ext cx="823752" cy="169277"/>
          </a:xfrm>
          <a:prstGeom prst="rect">
            <a:avLst/>
          </a:prstGeom>
          <a:noFill/>
        </p:spPr>
        <p:txBody>
          <a:bodyPr wrap="square" rtlCol="0">
            <a:spAutoFit/>
          </a:bodyPr>
          <a:lstStyle/>
          <a:p>
            <a:r>
              <a:rPr lang="en-US" sz="500" b="1" dirty="0">
                <a:solidFill>
                  <a:srgbClr val="969495"/>
                </a:solidFill>
                <a:latin typeface="Roboto Mono for Powerline" pitchFamily="2" charset="0"/>
                <a:ea typeface="Roboto Mono for Powerline" pitchFamily="2" charset="0"/>
              </a:rPr>
              <a:t>WEARABLE DEVICE</a:t>
            </a:r>
          </a:p>
        </p:txBody>
      </p:sp>
      <p:sp>
        <p:nvSpPr>
          <p:cNvPr id="12" name="TextBox 11">
            <a:extLst>
              <a:ext uri="{FF2B5EF4-FFF2-40B4-BE49-F238E27FC236}">
                <a16:creationId xmlns:a16="http://schemas.microsoft.com/office/drawing/2014/main" id="{1ABA083F-CB5C-4E56-B866-CD14252D3735}"/>
              </a:ext>
            </a:extLst>
          </p:cNvPr>
          <p:cNvSpPr txBox="1"/>
          <p:nvPr/>
        </p:nvSpPr>
        <p:spPr>
          <a:xfrm>
            <a:off x="390739" y="5420817"/>
            <a:ext cx="3983277" cy="369332"/>
          </a:xfrm>
          <a:prstGeom prst="rect">
            <a:avLst/>
          </a:prstGeom>
          <a:noFill/>
        </p:spPr>
        <p:txBody>
          <a:bodyPr wrap="square" rtlCol="0">
            <a:spAutoFit/>
          </a:bodyPr>
          <a:lstStyle/>
          <a:p>
            <a:pPr lvl="1" algn="ct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firmware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du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r>
              <a:rPr lang="fr-FR" b="1" i="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device</a:t>
            </a:r>
            <a:endParaRPr lang="fr-FR" b="1" i="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A3AE7D9E-E10E-410A-B703-6C4E460F0B4A}"/>
              </a:ext>
            </a:extLst>
          </p:cNvPr>
          <p:cNvSpPr txBox="1"/>
          <p:nvPr/>
        </p:nvSpPr>
        <p:spPr>
          <a:xfrm>
            <a:off x="4942419" y="5165740"/>
            <a:ext cx="3983277" cy="646331"/>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application mobile pour piloter l’enregistrement des données</a:t>
            </a:r>
          </a:p>
        </p:txBody>
      </p:sp>
    </p:spTree>
    <p:extLst>
      <p:ext uri="{BB962C8B-B14F-4D97-AF65-F5344CB8AC3E}">
        <p14:creationId xmlns:p14="http://schemas.microsoft.com/office/powerpoint/2010/main" val="3651378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extraction des caractéristiques</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7" name="Picture 6" descr="Chart&#10;&#10;Description automatically generated">
            <a:extLst>
              <a:ext uri="{FF2B5EF4-FFF2-40B4-BE49-F238E27FC236}">
                <a16:creationId xmlns:a16="http://schemas.microsoft.com/office/drawing/2014/main" id="{257EBB47-0EAD-43AB-82F6-20057C5D1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77" y="3429000"/>
            <a:ext cx="7039516" cy="1324235"/>
          </a:xfrm>
          <a:prstGeom prst="rect">
            <a:avLst/>
          </a:prstGeom>
        </p:spPr>
      </p:pic>
      <p:cxnSp>
        <p:nvCxnSpPr>
          <p:cNvPr id="15" name="Straight Arrow Connector 14">
            <a:extLst>
              <a:ext uri="{FF2B5EF4-FFF2-40B4-BE49-F238E27FC236}">
                <a16:creationId xmlns:a16="http://schemas.microsoft.com/office/drawing/2014/main" id="{47ADF0F7-F8FC-474E-87EC-9E0B3DCBD2FF}"/>
              </a:ext>
            </a:extLst>
          </p:cNvPr>
          <p:cNvCxnSpPr>
            <a:cxnSpLocks/>
          </p:cNvCxnSpPr>
          <p:nvPr/>
        </p:nvCxnSpPr>
        <p:spPr>
          <a:xfrm>
            <a:off x="501015" y="4935855"/>
            <a:ext cx="8132008"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BBA11E-DAA4-4188-A583-74103F157F55}"/>
              </a:ext>
            </a:extLst>
          </p:cNvPr>
          <p:cNvCxnSpPr>
            <a:cxnSpLocks/>
          </p:cNvCxnSpPr>
          <p:nvPr/>
        </p:nvCxnSpPr>
        <p:spPr>
          <a:xfrm flipV="1">
            <a:off x="510977" y="3070860"/>
            <a:ext cx="0" cy="186690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5BA5F1-EEAF-415B-A676-053520FC281D}"/>
              </a:ext>
            </a:extLst>
          </p:cNvPr>
          <p:cNvSpPr txBox="1"/>
          <p:nvPr/>
        </p:nvSpPr>
        <p:spPr>
          <a:xfrm>
            <a:off x="2280499" y="2141268"/>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accéléromètre axe x</a:t>
            </a:r>
          </a:p>
        </p:txBody>
      </p:sp>
      <p:sp>
        <p:nvSpPr>
          <p:cNvPr id="27" name="TextBox 26">
            <a:extLst>
              <a:ext uri="{FF2B5EF4-FFF2-40B4-BE49-F238E27FC236}">
                <a16:creationId xmlns:a16="http://schemas.microsoft.com/office/drawing/2014/main" id="{602E86B2-87CE-4487-BD03-4B074FE69B44}"/>
              </a:ext>
            </a:extLst>
          </p:cNvPr>
          <p:cNvSpPr txBox="1"/>
          <p:nvPr/>
        </p:nvSpPr>
        <p:spPr>
          <a:xfrm>
            <a:off x="7766685" y="5069436"/>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TEMPS (s)</a:t>
            </a:r>
          </a:p>
        </p:txBody>
      </p:sp>
      <p:sp>
        <p:nvSpPr>
          <p:cNvPr id="28" name="TextBox 27">
            <a:extLst>
              <a:ext uri="{FF2B5EF4-FFF2-40B4-BE49-F238E27FC236}">
                <a16:creationId xmlns:a16="http://schemas.microsoft.com/office/drawing/2014/main" id="{1EE81C60-2E7F-45E1-9659-E0E061920A4E}"/>
              </a:ext>
            </a:extLst>
          </p:cNvPr>
          <p:cNvSpPr txBox="1"/>
          <p:nvPr/>
        </p:nvSpPr>
        <p:spPr>
          <a:xfrm>
            <a:off x="-247650" y="277623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 (m/s</a:t>
            </a:r>
            <a:r>
              <a:rPr lang="fr-FR" sz="1100" b="1" baseline="30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2</a:t>
            </a: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p:txBody>
      </p:sp>
      <p:sp>
        <p:nvSpPr>
          <p:cNvPr id="29" name="TextBox 28">
            <a:extLst>
              <a:ext uri="{FF2B5EF4-FFF2-40B4-BE49-F238E27FC236}">
                <a16:creationId xmlns:a16="http://schemas.microsoft.com/office/drawing/2014/main" id="{B1D65F78-DC91-4A60-89C8-6A8E5B5FEB42}"/>
              </a:ext>
            </a:extLst>
          </p:cNvPr>
          <p:cNvSpPr txBox="1"/>
          <p:nvPr/>
        </p:nvSpPr>
        <p:spPr>
          <a:xfrm>
            <a:off x="-166370" y="4849765"/>
            <a:ext cx="1497330" cy="261610"/>
          </a:xfrm>
          <a:prstGeom prst="rect">
            <a:avLst/>
          </a:prstGeom>
          <a:noFill/>
        </p:spPr>
        <p:txBody>
          <a:bodyPr wrap="square" rtlCol="0">
            <a:spAutoFit/>
          </a:bodyPr>
          <a:lstStyle/>
          <a:p>
            <a:pPr lvl="1"/>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0</a:t>
            </a:r>
          </a:p>
        </p:txBody>
      </p:sp>
      <p:cxnSp>
        <p:nvCxnSpPr>
          <p:cNvPr id="32" name="Straight Connector 31">
            <a:extLst>
              <a:ext uri="{FF2B5EF4-FFF2-40B4-BE49-F238E27FC236}">
                <a16:creationId xmlns:a16="http://schemas.microsoft.com/office/drawing/2014/main" id="{C7B39928-FE6B-47F6-89B6-CD5B411B4CF7}"/>
              </a:ext>
            </a:extLst>
          </p:cNvPr>
          <p:cNvCxnSpPr>
            <a:cxnSpLocks/>
          </p:cNvCxnSpPr>
          <p:nvPr/>
        </p:nvCxnSpPr>
        <p:spPr>
          <a:xfrm>
            <a:off x="7552931" y="3938016"/>
            <a:ext cx="0" cy="154228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27D36F-31FA-4E8E-9239-340B702E1DA2}"/>
              </a:ext>
            </a:extLst>
          </p:cNvPr>
          <p:cNvSpPr txBox="1"/>
          <p:nvPr/>
        </p:nvSpPr>
        <p:spPr>
          <a:xfrm>
            <a:off x="2363470" y="5349499"/>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36s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endPar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cxnSp>
        <p:nvCxnSpPr>
          <p:cNvPr id="35" name="Straight Connector 34">
            <a:extLst>
              <a:ext uri="{FF2B5EF4-FFF2-40B4-BE49-F238E27FC236}">
                <a16:creationId xmlns:a16="http://schemas.microsoft.com/office/drawing/2014/main" id="{E61247EC-E9F8-4631-9624-B16D4A63DFB6}"/>
              </a:ext>
            </a:extLst>
          </p:cNvPr>
          <p:cNvCxnSpPr>
            <a:cxnSpLocks/>
          </p:cNvCxnSpPr>
          <p:nvPr/>
        </p:nvCxnSpPr>
        <p:spPr>
          <a:xfrm>
            <a:off x="510976" y="4277731"/>
            <a:ext cx="0" cy="1202573"/>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0981AF6-F686-4CBB-A297-40F407A4ABA0}"/>
              </a:ext>
            </a:extLst>
          </p:cNvPr>
          <p:cNvCxnSpPr>
            <a:cxnSpLocks/>
          </p:cNvCxnSpPr>
          <p:nvPr/>
        </p:nvCxnSpPr>
        <p:spPr>
          <a:xfrm>
            <a:off x="510976" y="5331046"/>
            <a:ext cx="7039517" cy="0"/>
          </a:xfrm>
          <a:prstGeom prst="straightConnector1">
            <a:avLst/>
          </a:prstGeom>
          <a:ln w="19050">
            <a:solidFill>
              <a:schemeClr val="tx1">
                <a:lumMod val="65000"/>
                <a:lumOff val="3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9B7CE3-787A-4B62-B1E0-E2BC40F9305A}"/>
              </a:ext>
            </a:extLst>
          </p:cNvPr>
          <p:cNvSpPr/>
          <p:nvPr/>
        </p:nvSpPr>
        <p:spPr>
          <a:xfrm>
            <a:off x="6373246"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C6A80321-8747-4C9C-9DD4-CCCEABB0A637}"/>
              </a:ext>
            </a:extLst>
          </p:cNvPr>
          <p:cNvSpPr/>
          <p:nvPr/>
        </p:nvSpPr>
        <p:spPr>
          <a:xfrm>
            <a:off x="510975"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8ADE76CF-48D8-4EAB-8E4B-CEF1182CEDE3}"/>
              </a:ext>
            </a:extLst>
          </p:cNvPr>
          <p:cNvSpPr/>
          <p:nvPr/>
        </p:nvSpPr>
        <p:spPr>
          <a:xfrm>
            <a:off x="1683431" y="3384925"/>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003D2770-4D42-4039-AEA8-9551A8D04CD8}"/>
              </a:ext>
            </a:extLst>
          </p:cNvPr>
          <p:cNvSpPr/>
          <p:nvPr/>
        </p:nvSpPr>
        <p:spPr>
          <a:xfrm>
            <a:off x="2855884" y="338330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C9B1EA65-C92C-4A5C-9F61-CF59D4C91E77}"/>
              </a:ext>
            </a:extLst>
          </p:cNvPr>
          <p:cNvSpPr/>
          <p:nvPr/>
        </p:nvSpPr>
        <p:spPr>
          <a:xfrm>
            <a:off x="4028340" y="3384857"/>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AD4DBA01-E2CA-44B5-879C-A085D7E024ED}"/>
              </a:ext>
            </a:extLst>
          </p:cNvPr>
          <p:cNvSpPr/>
          <p:nvPr/>
        </p:nvSpPr>
        <p:spPr>
          <a:xfrm>
            <a:off x="5200793" y="3388042"/>
            <a:ext cx="1177247" cy="1324235"/>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Straight Arrow Connector 52">
            <a:extLst>
              <a:ext uri="{FF2B5EF4-FFF2-40B4-BE49-F238E27FC236}">
                <a16:creationId xmlns:a16="http://schemas.microsoft.com/office/drawing/2014/main" id="{4916A0F6-8536-4B56-B41C-D3A83EE95E00}"/>
              </a:ext>
            </a:extLst>
          </p:cNvPr>
          <p:cNvCxnSpPr/>
          <p:nvPr/>
        </p:nvCxnSpPr>
        <p:spPr>
          <a:xfrm>
            <a:off x="1683431" y="3279648"/>
            <a:ext cx="1172453" cy="0"/>
          </a:xfrm>
          <a:prstGeom prst="straightConnector1">
            <a:avLst/>
          </a:prstGeom>
          <a:ln w="1905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9FF5621-2359-4EE0-9DDA-466DCE6DD077}"/>
              </a:ext>
            </a:extLst>
          </p:cNvPr>
          <p:cNvSpPr txBox="1"/>
          <p:nvPr/>
        </p:nvSpPr>
        <p:spPr>
          <a:xfrm>
            <a:off x="691038" y="2842982"/>
            <a:ext cx="2751074" cy="430887"/>
          </a:xfrm>
          <a:prstGeom prst="rect">
            <a:avLst/>
          </a:prstGeom>
          <a:noFill/>
        </p:spPr>
        <p:txBody>
          <a:bodyPr wrap="square" rtlCol="0">
            <a:spAutoFit/>
          </a:bodyPr>
          <a:lstStyle/>
          <a:p>
            <a:pPr lvl="1" algn="ctr"/>
            <a:r>
              <a:rPr lang="fr-FR" sz="11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6s</a:t>
            </a:r>
          </a:p>
          <a:p>
            <a:pPr lvl="1" algn="ctr"/>
            <a:r>
              <a:rPr lang="fr-FR" sz="10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 moyenne)</a:t>
            </a:r>
          </a:p>
        </p:txBody>
      </p:sp>
    </p:spTree>
    <p:extLst>
      <p:ext uri="{BB962C8B-B14F-4D97-AF65-F5344CB8AC3E}">
        <p14:creationId xmlns:p14="http://schemas.microsoft.com/office/powerpoint/2010/main" val="3819528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 : extraction des caractéristiques</a:t>
            </a:r>
            <a:endParaRPr lang="fr-FR" sz="32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A2183D98-5D2F-46EA-9EEA-EEFAF3D82698}"/>
              </a:ext>
            </a:extLst>
          </p:cNvPr>
          <p:cNvSpPr/>
          <p:nvPr/>
        </p:nvSpPr>
        <p:spPr>
          <a:xfrm>
            <a:off x="981029" y="1942682"/>
            <a:ext cx="7001916" cy="2067195"/>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C8ABE71-CA47-459F-9AB3-841C65B83804}"/>
              </a:ext>
            </a:extLst>
          </p:cNvPr>
          <p:cNvSpPr/>
          <p:nvPr/>
        </p:nvSpPr>
        <p:spPr>
          <a:xfrm>
            <a:off x="981029" y="4705015"/>
            <a:ext cx="7001916" cy="963370"/>
          </a:xfrm>
          <a:prstGeom prst="rect">
            <a:avLst/>
          </a:prstGeom>
          <a:noFill/>
          <a:ln w="28575">
            <a:solidFill>
              <a:srgbClr val="2F7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Down 6">
            <a:extLst>
              <a:ext uri="{FF2B5EF4-FFF2-40B4-BE49-F238E27FC236}">
                <a16:creationId xmlns:a16="http://schemas.microsoft.com/office/drawing/2014/main" id="{B27B2A55-3557-4886-A972-8B60F53D7973}"/>
              </a:ext>
            </a:extLst>
          </p:cNvPr>
          <p:cNvSpPr/>
          <p:nvPr/>
        </p:nvSpPr>
        <p:spPr>
          <a:xfrm>
            <a:off x="4249884" y="4175089"/>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8B5C06A0-D206-4149-AD6F-7CE7AF236B9D}"/>
              </a:ext>
            </a:extLst>
          </p:cNvPr>
          <p:cNvSpPr txBox="1"/>
          <p:nvPr/>
        </p:nvSpPr>
        <p:spPr>
          <a:xfrm>
            <a:off x="4599827" y="4109156"/>
            <a:ext cx="640080" cy="369332"/>
          </a:xfrm>
          <a:prstGeom prst="rect">
            <a:avLst/>
          </a:prstGeom>
          <a:noFill/>
        </p:spPr>
        <p:txBody>
          <a:bodyPr wrap="square" rtlCol="0">
            <a:spAutoFit/>
          </a:bodyPr>
          <a:lstStyle/>
          <a:p>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FFT</a:t>
            </a:r>
          </a:p>
        </p:txBody>
      </p:sp>
      <p:sp>
        <p:nvSpPr>
          <p:cNvPr id="12" name="Rectangle 11">
            <a:extLst>
              <a:ext uri="{FF2B5EF4-FFF2-40B4-BE49-F238E27FC236}">
                <a16:creationId xmlns:a16="http://schemas.microsoft.com/office/drawing/2014/main" id="{8BA91DFF-85A7-47EA-A941-55FF316AAFDE}"/>
              </a:ext>
            </a:extLst>
          </p:cNvPr>
          <p:cNvSpPr/>
          <p:nvPr/>
        </p:nvSpPr>
        <p:spPr>
          <a:xfrm>
            <a:off x="2062515" y="2124035"/>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Moyennes</a:t>
            </a:r>
          </a:p>
        </p:txBody>
      </p:sp>
      <p:sp>
        <p:nvSpPr>
          <p:cNvPr id="13" name="Rectangle 12">
            <a:extLst>
              <a:ext uri="{FF2B5EF4-FFF2-40B4-BE49-F238E27FC236}">
                <a16:creationId xmlns:a16="http://schemas.microsoft.com/office/drawing/2014/main" id="{7ECC5B1A-3D3E-4B5F-AC2F-E5B783C966B8}"/>
              </a:ext>
            </a:extLst>
          </p:cNvPr>
          <p:cNvSpPr/>
          <p:nvPr/>
        </p:nvSpPr>
        <p:spPr>
          <a:xfrm>
            <a:off x="3680781" y="2106477"/>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Écarts Types</a:t>
            </a:r>
          </a:p>
        </p:txBody>
      </p:sp>
      <p:sp>
        <p:nvSpPr>
          <p:cNvPr id="14" name="Rectangle 13">
            <a:extLst>
              <a:ext uri="{FF2B5EF4-FFF2-40B4-BE49-F238E27FC236}">
                <a16:creationId xmlns:a16="http://schemas.microsoft.com/office/drawing/2014/main" id="{E742A4E4-65B0-4308-AACB-DC21896612A0}"/>
              </a:ext>
            </a:extLst>
          </p:cNvPr>
          <p:cNvSpPr/>
          <p:nvPr/>
        </p:nvSpPr>
        <p:spPr>
          <a:xfrm>
            <a:off x="5299047" y="2124035"/>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Asymétries</a:t>
            </a:r>
          </a:p>
        </p:txBody>
      </p:sp>
      <p:sp>
        <p:nvSpPr>
          <p:cNvPr id="15" name="Rectangle 14">
            <a:extLst>
              <a:ext uri="{FF2B5EF4-FFF2-40B4-BE49-F238E27FC236}">
                <a16:creationId xmlns:a16="http://schemas.microsoft.com/office/drawing/2014/main" id="{850B4C7C-DF05-4091-BAD4-2AB031C12532}"/>
              </a:ext>
            </a:extLst>
          </p:cNvPr>
          <p:cNvSpPr/>
          <p:nvPr/>
        </p:nvSpPr>
        <p:spPr>
          <a:xfrm>
            <a:off x="2062515" y="3060448"/>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Coefficients d’aplatissements</a:t>
            </a:r>
          </a:p>
        </p:txBody>
      </p:sp>
      <p:sp>
        <p:nvSpPr>
          <p:cNvPr id="16" name="Rectangle 15">
            <a:extLst>
              <a:ext uri="{FF2B5EF4-FFF2-40B4-BE49-F238E27FC236}">
                <a16:creationId xmlns:a16="http://schemas.microsoft.com/office/drawing/2014/main" id="{2719AF06-4330-4397-ACCA-8522DEA3CC1B}"/>
              </a:ext>
            </a:extLst>
          </p:cNvPr>
          <p:cNvSpPr/>
          <p:nvPr/>
        </p:nvSpPr>
        <p:spPr>
          <a:xfrm>
            <a:off x="3706101" y="3057824"/>
            <a:ext cx="1432798"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Corrélations</a:t>
            </a:r>
          </a:p>
          <a:p>
            <a:pPr algn="ctr"/>
            <a:r>
              <a:rPr lang="fr-FR" sz="1200" dirty="0"/>
              <a:t>entre les combinaisons d’axes</a:t>
            </a:r>
          </a:p>
        </p:txBody>
      </p:sp>
      <p:sp>
        <p:nvSpPr>
          <p:cNvPr id="17" name="Rectangle 16">
            <a:extLst>
              <a:ext uri="{FF2B5EF4-FFF2-40B4-BE49-F238E27FC236}">
                <a16:creationId xmlns:a16="http://schemas.microsoft.com/office/drawing/2014/main" id="{ADC7CA7B-24FE-4DF6-B6F2-436179EB9EED}"/>
              </a:ext>
            </a:extLst>
          </p:cNvPr>
          <p:cNvSpPr/>
          <p:nvPr/>
        </p:nvSpPr>
        <p:spPr>
          <a:xfrm>
            <a:off x="5303456" y="3065902"/>
            <a:ext cx="1432797"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err="1"/>
              <a:t>Zero</a:t>
            </a:r>
            <a:r>
              <a:rPr lang="fr-FR" sz="1200" i="1" dirty="0"/>
              <a:t> </a:t>
            </a:r>
            <a:r>
              <a:rPr lang="fr-FR" sz="1200" i="1" dirty="0" err="1"/>
              <a:t>Crossing</a:t>
            </a:r>
            <a:r>
              <a:rPr lang="fr-FR" sz="1200" i="1" dirty="0"/>
              <a:t> Rate</a:t>
            </a:r>
          </a:p>
        </p:txBody>
      </p:sp>
      <p:sp>
        <p:nvSpPr>
          <p:cNvPr id="18" name="TextBox 17">
            <a:extLst>
              <a:ext uri="{FF2B5EF4-FFF2-40B4-BE49-F238E27FC236}">
                <a16:creationId xmlns:a16="http://schemas.microsoft.com/office/drawing/2014/main" id="{5B274D21-F493-40F4-B81A-4667AD9FDF6A}"/>
              </a:ext>
            </a:extLst>
          </p:cNvPr>
          <p:cNvSpPr txBox="1"/>
          <p:nvPr/>
        </p:nvSpPr>
        <p:spPr>
          <a:xfrm>
            <a:off x="855559" y="1572317"/>
            <a:ext cx="196892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Temporel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0" name="TextBox 19">
            <a:extLst>
              <a:ext uri="{FF2B5EF4-FFF2-40B4-BE49-F238E27FC236}">
                <a16:creationId xmlns:a16="http://schemas.microsoft.com/office/drawing/2014/main" id="{64D4B7F3-93C4-486C-9FFB-969656204AC9}"/>
              </a:ext>
            </a:extLst>
          </p:cNvPr>
          <p:cNvSpPr txBox="1"/>
          <p:nvPr/>
        </p:nvSpPr>
        <p:spPr>
          <a:xfrm>
            <a:off x="855559" y="4302473"/>
            <a:ext cx="2080681" cy="375552"/>
          </a:xfrm>
          <a:prstGeom prst="rect">
            <a:avLst/>
          </a:prstGeom>
          <a:noFill/>
        </p:spPr>
        <p:txBody>
          <a:bodyPr wrap="square" rtlCol="0">
            <a:spAutoFit/>
          </a:bodyPr>
          <a:lstStyle/>
          <a:p>
            <a:pPr algn="ctr">
              <a:lnSpc>
                <a:spcPct val="150000"/>
              </a:lnSpc>
            </a:pPr>
            <a:r>
              <a:rPr lang="fr-FR" sz="14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domaine Fréquentiel</a:t>
            </a:r>
            <a:endParaRPr lang="fr-FR" sz="1400" b="1" dirty="0">
              <a:solidFill>
                <a:srgbClr val="2F71D1"/>
              </a:solidFill>
              <a:latin typeface="Helvetica" panose="020B0604020202020204" pitchFamily="34" charset="0"/>
              <a:cs typeface="Helvetica" panose="020B0604020202020204" pitchFamily="34" charset="0"/>
            </a:endParaRPr>
          </a:p>
        </p:txBody>
      </p:sp>
      <p:sp>
        <p:nvSpPr>
          <p:cNvPr id="21" name="Rectangle 20">
            <a:extLst>
              <a:ext uri="{FF2B5EF4-FFF2-40B4-BE49-F238E27FC236}">
                <a16:creationId xmlns:a16="http://schemas.microsoft.com/office/drawing/2014/main" id="{B4E9594A-A410-4AFC-9655-E38CF7D12AD0}"/>
              </a:ext>
            </a:extLst>
          </p:cNvPr>
          <p:cNvSpPr/>
          <p:nvPr/>
        </p:nvSpPr>
        <p:spPr>
          <a:xfrm>
            <a:off x="2034373" y="4810160"/>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Composante</a:t>
            </a:r>
          </a:p>
          <a:p>
            <a:pPr algn="ctr"/>
            <a:r>
              <a:rPr lang="fr-FR" sz="1200" dirty="0"/>
              <a:t>continue</a:t>
            </a:r>
          </a:p>
        </p:txBody>
      </p:sp>
      <p:sp>
        <p:nvSpPr>
          <p:cNvPr id="22" name="Rectangle 21">
            <a:extLst>
              <a:ext uri="{FF2B5EF4-FFF2-40B4-BE49-F238E27FC236}">
                <a16:creationId xmlns:a16="http://schemas.microsoft.com/office/drawing/2014/main" id="{7D54DF89-AA49-4965-B73E-96B4538E56A0}"/>
              </a:ext>
            </a:extLst>
          </p:cNvPr>
          <p:cNvSpPr/>
          <p:nvPr/>
        </p:nvSpPr>
        <p:spPr>
          <a:xfrm>
            <a:off x="3706101" y="4810160"/>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Énergie </a:t>
            </a:r>
          </a:p>
          <a:p>
            <a:pPr algn="ctr"/>
            <a:r>
              <a:rPr lang="fr-FR" sz="1200" dirty="0"/>
              <a:t>spectrale</a:t>
            </a:r>
          </a:p>
        </p:txBody>
      </p:sp>
      <p:sp>
        <p:nvSpPr>
          <p:cNvPr id="23" name="Rectangle 22">
            <a:extLst>
              <a:ext uri="{FF2B5EF4-FFF2-40B4-BE49-F238E27FC236}">
                <a16:creationId xmlns:a16="http://schemas.microsoft.com/office/drawing/2014/main" id="{B9004ADD-5DF5-46C9-BB9E-12B21DF0A609}"/>
              </a:ext>
            </a:extLst>
          </p:cNvPr>
          <p:cNvSpPr/>
          <p:nvPr/>
        </p:nvSpPr>
        <p:spPr>
          <a:xfrm>
            <a:off x="5299047" y="4810160"/>
            <a:ext cx="1437206" cy="753080"/>
          </a:xfrm>
          <a:prstGeom prst="rect">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Entropie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16CCE77-A0E4-4BD7-B66C-C502F116FE3B}"/>
                  </a:ext>
                </a:extLst>
              </p:cNvPr>
              <p:cNvSpPr txBox="1"/>
              <p:nvPr/>
            </p:nvSpPr>
            <p:spPr>
              <a:xfrm>
                <a:off x="537042" y="6101913"/>
                <a:ext cx="6402238" cy="369332"/>
              </a:xfrm>
              <a:prstGeom prst="rect">
                <a:avLst/>
              </a:prstGeom>
              <a:noFill/>
            </p:spPr>
            <p:txBody>
              <a:bodyPr wrap="square" rtlCol="0">
                <a:spAutoFit/>
              </a:bodyPr>
              <a:lstStyle/>
              <a:p>
                <a:pPr lvl="1"/>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total de 70, 105 ou 140 caractéristiques (</a:t>
                </a:r>
                <a14:m>
                  <m:oMath xmlns:m="http://schemas.openxmlformats.org/officeDocument/2006/math">
                    <m:r>
                      <a:rPr lang="fr-FR" b="1"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𝒎</m:t>
                    </m:r>
                  </m:oMath>
                </a14:m>
                <a:r>
                  <a:rPr lang="fr-FR"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p:txBody>
          </p:sp>
        </mc:Choice>
        <mc:Fallback xmlns="">
          <p:sp>
            <p:nvSpPr>
              <p:cNvPr id="24" name="TextBox 23">
                <a:extLst>
                  <a:ext uri="{FF2B5EF4-FFF2-40B4-BE49-F238E27FC236}">
                    <a16:creationId xmlns:a16="http://schemas.microsoft.com/office/drawing/2014/main" id="{B16CCE77-A0E4-4BD7-B66C-C502F116FE3B}"/>
                  </a:ext>
                </a:extLst>
              </p:cNvPr>
              <p:cNvSpPr txBox="1">
                <a:spLocks noRot="1" noChangeAspect="1" noMove="1" noResize="1" noEditPoints="1" noAdjustHandles="1" noChangeArrowheads="1" noChangeShapeType="1" noTextEdit="1"/>
              </p:cNvSpPr>
              <p:nvPr/>
            </p:nvSpPr>
            <p:spPr>
              <a:xfrm>
                <a:off x="537042" y="6101913"/>
                <a:ext cx="6402238" cy="369332"/>
              </a:xfrm>
              <a:prstGeom prst="rect">
                <a:avLst/>
              </a:prstGeom>
              <a:blipFill>
                <a:blip r:embed="rId3"/>
                <a:stretch>
                  <a:fillRect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158082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28807"/>
                <a:ext cx="4597821" cy="539346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forêt d’arbres décisionnels</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𝐵</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d’arbres dans la forêt</a:t>
                </a: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plus haut est le mieux, mais augmente le temps de calcul</a:t>
                </a: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caractéristiques à considérer pour la division des nœuds de l’arbre</a:t>
                </a:r>
              </a:p>
              <a:p>
                <a:pPr marL="1200150" lvl="2" indent="-285750">
                  <a:lnSpc>
                    <a:spcPct val="150000"/>
                  </a:lnSpc>
                  <a:buFont typeface="Wingdings" panose="05000000000000000000" pitchFamily="2" charset="2"/>
                  <a:buChar char="à"/>
                </a:pPr>
                <a14:m>
                  <m:oMath xmlns:m="http://schemas.openxmlformats.org/officeDocument/2006/math">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𝐹</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0=</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f>
                              <m:f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Pr>
                              <m:num>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num>
                              <m:den>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en>
                            </m:f>
                          </m:fName>
                          <m:e>
                            <m:rad>
                              <m:radPr>
                                <m:degHide m:val="on"/>
                                <m:ctrlP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func>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2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14:m>
                  <m:oMath xmlns:m="http://schemas.openxmlformats.org/officeDocument/2006/math">
                    <m:r>
                      <m:rPr>
                        <m:sty m:val="p"/>
                      </m:rP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2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d>
                      <m:dPr>
                        <m:begChr m:val="⌊"/>
                        <m:endChr m:val="⌋"/>
                        <m:ctrlPr>
                          <a:rPr lang="fr-FR" sz="12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rad>
                          <m:radPr>
                            <m:degHide m:val="on"/>
                            <m:ctrlPr>
                              <a:rPr lang="fr-FR"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radPr>
                          <m:deg/>
                          <m:e>
                            <m:r>
                              <a:rPr lang="en-US" sz="12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rad>
                      </m:e>
                    </m:d>
                  </m:oMath>
                </a14:m>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𝐶</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fonction pour mesurer la qualité de la division</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coefficient de Gini</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l’évaluation du gain en information basé sur l’entropie de Shannon</a:t>
                </a: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mc:Choice>
        <mc:Fallback xmlns="">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28807"/>
                <a:ext cx="4597821" cy="5393464"/>
              </a:xfrm>
              <a:prstGeom prst="rect">
                <a:avLst/>
              </a:prstGeom>
              <a:blipFill>
                <a:blip r:embed="rId3"/>
                <a:stretch>
                  <a:fillRect l="-795" r="-1325"/>
                </a:stretch>
              </a:blipFill>
            </p:spPr>
            <p:txBody>
              <a:bodyPr/>
              <a:lstStyle/>
              <a:p>
                <a:r>
                  <a:rPr lang="en-US">
                    <a:noFill/>
                  </a:rPr>
                  <a:t> </a:t>
                </a:r>
              </a:p>
            </p:txBody>
          </p:sp>
        </mc:Fallback>
      </mc:AlternateContent>
      <p:graphicFrame>
        <p:nvGraphicFramePr>
          <p:cNvPr id="2" name="Object 1">
            <a:extLst>
              <a:ext uri="{FF2B5EF4-FFF2-40B4-BE49-F238E27FC236}">
                <a16:creationId xmlns:a16="http://schemas.microsoft.com/office/drawing/2014/main" id="{A48A891F-BB2E-4E79-B5E3-A4D7629BB6C6}"/>
              </a:ext>
            </a:extLst>
          </p:cNvPr>
          <p:cNvGraphicFramePr>
            <a:graphicFrameLocks noChangeAspect="1"/>
          </p:cNvGraphicFramePr>
          <p:nvPr>
            <p:extLst>
              <p:ext uri="{D42A27DB-BD31-4B8C-83A1-F6EECF244321}">
                <p14:modId xmlns:p14="http://schemas.microsoft.com/office/powerpoint/2010/main" val="1662238651"/>
              </p:ext>
            </p:extLst>
          </p:nvPr>
        </p:nvGraphicFramePr>
        <p:xfrm>
          <a:off x="5033339" y="2558303"/>
          <a:ext cx="3658870" cy="3378135"/>
        </p:xfrm>
        <a:graphic>
          <a:graphicData uri="http://schemas.openxmlformats.org/presentationml/2006/ole">
            <mc:AlternateContent xmlns:mc="http://schemas.openxmlformats.org/markup-compatibility/2006">
              <mc:Choice xmlns:v="urn:schemas-microsoft-com:vml" Requires="v">
                <p:oleObj name="Acrobat Document" r:id="rId4" imgW="4366154" imgH="4030798" progId="AcroExch.Document.DC">
                  <p:embed/>
                </p:oleObj>
              </mc:Choice>
              <mc:Fallback>
                <p:oleObj name="Acrobat Document" r:id="rId4" imgW="4366154" imgH="4030798" progId="AcroExch.Document.DC">
                  <p:embed/>
                  <p:pic>
                    <p:nvPicPr>
                      <p:cNvPr id="0" name=""/>
                      <p:cNvPicPr/>
                      <p:nvPr/>
                    </p:nvPicPr>
                    <p:blipFill>
                      <a:blip r:embed="rId5"/>
                      <a:stretch>
                        <a:fillRect/>
                      </a:stretch>
                    </p:blipFill>
                    <p:spPr>
                      <a:xfrm>
                        <a:off x="5033339" y="2558303"/>
                        <a:ext cx="3658870" cy="3378135"/>
                      </a:xfrm>
                      <a:prstGeom prst="rect">
                        <a:avLst/>
                      </a:prstGeom>
                    </p:spPr>
                  </p:pic>
                </p:oleObj>
              </mc:Fallback>
            </mc:AlternateContent>
          </a:graphicData>
        </a:graphic>
      </p:graphicFrame>
    </p:spTree>
    <p:extLst>
      <p:ext uri="{BB962C8B-B14F-4D97-AF65-F5344CB8AC3E}">
        <p14:creationId xmlns:p14="http://schemas.microsoft.com/office/powerpoint/2010/main" val="240075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a:latin typeface="Helvetica" panose="020B0604020202020204" pitchFamily="34" charset="0"/>
                <a:cs typeface="Helvetica" panose="020B0604020202020204" pitchFamily="34" charset="0"/>
              </a:rPr>
              <a:t>	</a:t>
            </a:r>
            <a:r>
              <a:rPr lang="fr-FR" sz="2800">
                <a:solidFill>
                  <a:schemeClr val="bg1"/>
                </a:solidFill>
                <a:latin typeface="Helvetica" panose="020B0604020202020204" pitchFamily="34" charset="0"/>
                <a:cs typeface="Helvetica" panose="020B0604020202020204" pitchFamily="34" charset="0"/>
              </a:rPr>
              <a:t>Solution proposée : apprentissage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A72228B-B2CE-4DA8-AB19-92C654009077}"/>
                  </a:ext>
                </a:extLst>
              </p:cNvPr>
              <p:cNvSpPr txBox="1"/>
              <p:nvPr/>
            </p:nvSpPr>
            <p:spPr>
              <a:xfrm>
                <a:off x="258659" y="1594847"/>
                <a:ext cx="4597821" cy="299569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14:m>
                  <m:oMath xmlns:m="http://schemas.openxmlformats.org/officeDocument/2006/math">
                    <m:r>
                      <a:rPr lang="fr-FR" i="1" dirty="0" smtClean="0">
                        <a:solidFill>
                          <a:schemeClr val="tx1">
                            <a:lumMod val="65000"/>
                            <a:lumOff val="35000"/>
                          </a:schemeClr>
                        </a:solidFill>
                        <a:latin typeface="Cambria Math" panose="02040503050406030204" pitchFamily="18" charset="0"/>
                        <a:cs typeface="Helvetica" panose="020B0604020202020204" pitchFamily="34" charset="0"/>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rPr>
                  <a:t> plus proches voisins</a:t>
                </a:r>
                <a:endParaRPr lang="en-US" b="0" i="1" dirty="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𝑘</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nombre de vecteurs de caractéristiques qui sont les plus proches pour chaque nouvelle donnée</a:t>
                </a:r>
              </a:p>
              <a:p>
                <a:pPr marL="1200150" lvl="2" indent="-285750">
                  <a:lnSpc>
                    <a:spcPct val="150000"/>
                  </a:lnSpc>
                  <a:buFont typeface="Wingdings" panose="05000000000000000000" pitchFamily="2" charset="2"/>
                  <a:buChar char="à"/>
                </a:pPr>
                <a14:m>
                  <m:oMath xmlns:m="http://schemas.openxmlformats.org/officeDocument/2006/math">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10</m:t>
                                </m:r>
                              </m:sub>
                            </m:sSub>
                          </m:fName>
                          <m:e>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e>
                        </m:func>
                      </m:e>
                    </m:d>
                  </m:oMath>
                </a14:m>
                <a:r>
                  <a:rPr lang="fr-FR" sz="1400" dirty="0">
                    <a:solidFill>
                      <a:schemeClr val="tx1">
                        <a:lumMod val="65000"/>
                        <a:lumOff val="35000"/>
                      </a:schemeClr>
                    </a:solidFill>
                    <a:cs typeface="Helvetica" panose="020B0604020202020204" pitchFamily="34" charset="0"/>
                    <a:sym typeface="Wingdings" panose="05000000000000000000" pitchFamily="2" charset="2"/>
                  </a:rPr>
                  <a:t>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où </a:t>
                </a:r>
                <a14:m>
                  <m:oMath xmlns:m="http://schemas.openxmlformats.org/officeDocument/2006/math">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oMath>
                </a14:m>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est le nombre total d’instances de données, préférablement impair</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05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(Duda et al., 2000)</a:t>
                </a:r>
                <a:endPar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14:m>
                  <m:oMath xmlns:m="http://schemas.openxmlformats.org/officeDocument/2006/math">
                    <m:r>
                      <a:rPr lang="en-US"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𝐷</m:t>
                    </m:r>
                  </m:oMath>
                </a14:m>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la fonction de distance :</a:t>
                </a:r>
              </a:p>
            </p:txBody>
          </p:sp>
        </mc:Choice>
        <mc:Fallback>
          <p:sp>
            <p:nvSpPr>
              <p:cNvPr id="25" name="TextBox 24">
                <a:extLst>
                  <a:ext uri="{FF2B5EF4-FFF2-40B4-BE49-F238E27FC236}">
                    <a16:creationId xmlns:a16="http://schemas.microsoft.com/office/drawing/2014/main" id="{BA72228B-B2CE-4DA8-AB19-92C654009077}"/>
                  </a:ext>
                </a:extLst>
              </p:cNvPr>
              <p:cNvSpPr txBox="1">
                <a:spLocks noRot="1" noChangeAspect="1" noMove="1" noResize="1" noEditPoints="1" noAdjustHandles="1" noChangeArrowheads="1" noChangeShapeType="1" noTextEdit="1"/>
              </p:cNvSpPr>
              <p:nvPr/>
            </p:nvSpPr>
            <p:spPr>
              <a:xfrm>
                <a:off x="258659" y="1594847"/>
                <a:ext cx="4597821" cy="2995692"/>
              </a:xfrm>
              <a:prstGeom prst="rect">
                <a:avLst/>
              </a:prstGeom>
              <a:blipFill>
                <a:blip r:embed="rId3"/>
                <a:stretch>
                  <a:fillRect l="-795" b="-2444"/>
                </a:stretch>
              </a:blipFill>
            </p:spPr>
            <p:txBody>
              <a:bodyPr/>
              <a:lstStyle/>
              <a:p>
                <a:r>
                  <a:rPr lang="en-US">
                    <a:noFill/>
                  </a:rPr>
                  <a:t> </a:t>
                </a:r>
              </a:p>
            </p:txBody>
          </p:sp>
        </mc:Fallback>
      </mc:AlternateContent>
      <p:graphicFrame>
        <p:nvGraphicFramePr>
          <p:cNvPr id="3" name="Object 2">
            <a:extLst>
              <a:ext uri="{FF2B5EF4-FFF2-40B4-BE49-F238E27FC236}">
                <a16:creationId xmlns:a16="http://schemas.microsoft.com/office/drawing/2014/main" id="{EC846C68-489D-4A49-91EF-BC53C8E91C88}"/>
              </a:ext>
            </a:extLst>
          </p:cNvPr>
          <p:cNvGraphicFramePr>
            <a:graphicFrameLocks noChangeAspect="1"/>
          </p:cNvGraphicFramePr>
          <p:nvPr>
            <p:extLst>
              <p:ext uri="{D42A27DB-BD31-4B8C-83A1-F6EECF244321}">
                <p14:modId xmlns:p14="http://schemas.microsoft.com/office/powerpoint/2010/main" val="3610347045"/>
              </p:ext>
            </p:extLst>
          </p:nvPr>
        </p:nvGraphicFramePr>
        <p:xfrm>
          <a:off x="5096527" y="2923772"/>
          <a:ext cx="3788814" cy="2643908"/>
        </p:xfrm>
        <a:graphic>
          <a:graphicData uri="http://schemas.openxmlformats.org/presentationml/2006/ole">
            <mc:AlternateContent xmlns:mc="http://schemas.openxmlformats.org/markup-compatibility/2006">
              <mc:Choice xmlns:v="urn:schemas-microsoft-com:vml" Requires="v">
                <p:oleObj name="Acrobat Document" r:id="rId4" imgW="4586886" imgH="3200163" progId="AcroExch.Document.DC">
                  <p:embed/>
                </p:oleObj>
              </mc:Choice>
              <mc:Fallback>
                <p:oleObj name="Acrobat Document" r:id="rId4" imgW="4586886" imgH="3200163" progId="AcroExch.Document.DC">
                  <p:embed/>
                  <p:pic>
                    <p:nvPicPr>
                      <p:cNvPr id="0" name=""/>
                      <p:cNvPicPr/>
                      <p:nvPr/>
                    </p:nvPicPr>
                    <p:blipFill>
                      <a:blip r:embed="rId5"/>
                      <a:stretch>
                        <a:fillRect/>
                      </a:stretch>
                    </p:blipFill>
                    <p:spPr>
                      <a:xfrm>
                        <a:off x="5096527" y="2923772"/>
                        <a:ext cx="3788814" cy="26439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659FCA2-F6AD-4CD4-8766-E78659BE774C}"/>
                  </a:ext>
                </a:extLst>
              </p:cNvPr>
              <p:cNvSpPr txBox="1"/>
              <p:nvPr/>
            </p:nvSpPr>
            <p:spPr>
              <a:xfrm>
                <a:off x="1132467" y="4692661"/>
                <a:ext cx="2850204" cy="838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𝐸𝑢𝑐𝑙𝑖𝑑𝑒𝑎𝑛</m:t>
                          </m:r>
                        </m:sub>
                      </m:sSub>
                      <m:r>
                        <a:rPr lang="en-US" sz="1400" i="1">
                          <a:solidFill>
                            <a:schemeClr val="tx1">
                              <a:lumMod val="65000"/>
                              <a:lumOff val="35000"/>
                            </a:schemeClr>
                          </a:solidFill>
                          <a:latin typeface="Cambria Math" panose="02040503050406030204" pitchFamily="18" charset="0"/>
                        </a:rPr>
                        <m:t>=</m:t>
                      </m:r>
                      <m:rad>
                        <m:radPr>
                          <m:degHide m:val="on"/>
                          <m:ctrlPr>
                            <a:rPr lang="en-US" sz="1400" i="1">
                              <a:solidFill>
                                <a:schemeClr val="tx1">
                                  <a:lumMod val="65000"/>
                                  <a:lumOff val="35000"/>
                                </a:schemeClr>
                              </a:solidFill>
                              <a:latin typeface="Cambria Math" panose="02040503050406030204" pitchFamily="18" charset="0"/>
                            </a:rPr>
                          </m:ctrlPr>
                        </m:radPr>
                        <m:deg/>
                        <m:e>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sSup>
                                <m:sSupPr>
                                  <m:ctrlPr>
                                    <a:rPr lang="en-US" sz="1400" i="1">
                                      <a:solidFill>
                                        <a:schemeClr val="tx1">
                                          <a:lumMod val="65000"/>
                                          <a:lumOff val="35000"/>
                                        </a:schemeClr>
                                      </a:solidFill>
                                      <a:latin typeface="Cambria Math" panose="02040503050406030204" pitchFamily="18" charset="0"/>
                                    </a:rPr>
                                  </m:ctrlPr>
                                </m:sSupPr>
                                <m:e>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e>
                                <m:sup>
                                  <m:r>
                                    <a:rPr lang="en-US" sz="1400" i="1">
                                      <a:solidFill>
                                        <a:schemeClr val="tx1">
                                          <a:lumMod val="65000"/>
                                          <a:lumOff val="35000"/>
                                        </a:schemeClr>
                                      </a:solidFill>
                                      <a:latin typeface="Cambria Math" panose="02040503050406030204" pitchFamily="18" charset="0"/>
                                    </a:rPr>
                                    <m:t>2</m:t>
                                  </m:r>
                                </m:sup>
                              </m:sSup>
                            </m:e>
                          </m:nary>
                        </m:e>
                      </m:rad>
                    </m:oMath>
                  </m:oMathPara>
                </a14:m>
                <a:endParaRPr lang="en-US" sz="1400" dirty="0">
                  <a:solidFill>
                    <a:schemeClr val="tx1">
                      <a:lumMod val="65000"/>
                      <a:lumOff val="35000"/>
                    </a:schemeClr>
                  </a:solidFill>
                </a:endParaRPr>
              </a:p>
            </p:txBody>
          </p:sp>
        </mc:Choice>
        <mc:Fallback xmlns="">
          <p:sp>
            <p:nvSpPr>
              <p:cNvPr id="29" name="TextBox 28">
                <a:extLst>
                  <a:ext uri="{FF2B5EF4-FFF2-40B4-BE49-F238E27FC236}">
                    <a16:creationId xmlns:a16="http://schemas.microsoft.com/office/drawing/2014/main" id="{F659FCA2-F6AD-4CD4-8766-E78659BE774C}"/>
                  </a:ext>
                </a:extLst>
              </p:cNvPr>
              <p:cNvSpPr txBox="1">
                <a:spLocks noRot="1" noChangeAspect="1" noMove="1" noResize="1" noEditPoints="1" noAdjustHandles="1" noChangeArrowheads="1" noChangeShapeType="1" noTextEdit="1"/>
              </p:cNvSpPr>
              <p:nvPr/>
            </p:nvSpPr>
            <p:spPr>
              <a:xfrm>
                <a:off x="1132467" y="4692661"/>
                <a:ext cx="2850204" cy="8381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1CE894-FBCA-4829-9AEB-CF43B84EF16C}"/>
                  </a:ext>
                </a:extLst>
              </p:cNvPr>
              <p:cNvSpPr txBox="1"/>
              <p:nvPr/>
            </p:nvSpPr>
            <p:spPr>
              <a:xfrm>
                <a:off x="1132467" y="5735147"/>
                <a:ext cx="2850204"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𝐷</m:t>
                          </m:r>
                        </m:e>
                        <m:sub>
                          <m:r>
                            <a:rPr lang="en-US" sz="1400" b="0" i="1" smtClean="0">
                              <a:solidFill>
                                <a:schemeClr val="tx1">
                                  <a:lumMod val="65000"/>
                                  <a:lumOff val="35000"/>
                                </a:schemeClr>
                              </a:solidFill>
                              <a:latin typeface="Cambria Math" panose="02040503050406030204" pitchFamily="18" charset="0"/>
                            </a:rPr>
                            <m:t>𝑀𝑎𝑛h𝑎𝑡𝑡𝑎𝑛</m:t>
                          </m:r>
                        </m:sub>
                      </m:sSub>
                      <m:r>
                        <a:rPr lang="en-US" sz="1400" i="1">
                          <a:solidFill>
                            <a:schemeClr val="tx1">
                              <a:lumMod val="65000"/>
                              <a:lumOff val="35000"/>
                            </a:schemeClr>
                          </a:solidFill>
                          <a:latin typeface="Cambria Math" panose="02040503050406030204" pitchFamily="18" charset="0"/>
                        </a:rPr>
                        <m:t>=</m:t>
                      </m:r>
                      <m:nary>
                        <m:naryPr>
                          <m:chr m:val="∑"/>
                          <m:ctrlPr>
                            <a:rPr lang="en-US" sz="1400" i="1">
                              <a:solidFill>
                                <a:schemeClr val="tx1">
                                  <a:lumMod val="65000"/>
                                  <a:lumOff val="35000"/>
                                </a:schemeClr>
                              </a:solidFill>
                              <a:latin typeface="Cambria Math" panose="02040503050406030204" pitchFamily="18" charset="0"/>
                            </a:rPr>
                          </m:ctrlPr>
                        </m:naryPr>
                        <m:sub>
                          <m:r>
                            <m:rPr>
                              <m:brk m:alnAt="23"/>
                            </m:rP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sub>
                        <m:sup>
                          <m:r>
                            <a:rPr lang="en-US" sz="1400" i="1">
                              <a:solidFill>
                                <a:schemeClr val="tx1">
                                  <a:lumMod val="65000"/>
                                  <a:lumOff val="35000"/>
                                </a:schemeClr>
                              </a:solidFill>
                              <a:latin typeface="Cambria Math" panose="02040503050406030204" pitchFamily="18" charset="0"/>
                            </a:rPr>
                            <m:t>𝑛</m:t>
                          </m:r>
                        </m:sup>
                        <m:e>
                          <m:d>
                            <m:dPr>
                              <m:begChr m:val="|"/>
                              <m:endChr m:val="|"/>
                              <m:ctrlPr>
                                <a:rPr lang="en-US" sz="1400" i="1" smtClean="0">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𝑥</m:t>
                                  </m:r>
                                </m:e>
                                <m:sub>
                                  <m:r>
                                    <a:rPr lang="en-US" sz="1400" i="1">
                                      <a:solidFill>
                                        <a:schemeClr val="tx1">
                                          <a:lumMod val="65000"/>
                                          <a:lumOff val="35000"/>
                                        </a:schemeClr>
                                      </a:solidFill>
                                      <a:latin typeface="Cambria Math" panose="02040503050406030204" pitchFamily="18" charset="0"/>
                                    </a:rPr>
                                    <m:t>𝑖</m:t>
                                  </m:r>
                                </m:sub>
                              </m:sSub>
                              <m:r>
                                <a:rPr lang="en-US" sz="1400" i="1">
                                  <a:solidFill>
                                    <a:schemeClr val="tx1">
                                      <a:lumMod val="65000"/>
                                      <a:lumOff val="35000"/>
                                    </a:schemeClr>
                                  </a:solidFill>
                                  <a:latin typeface="Cambria Math" panose="02040503050406030204" pitchFamily="18" charset="0"/>
                                </a:rPr>
                                <m: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𝑖</m:t>
                                  </m:r>
                                </m:sub>
                              </m:sSub>
                            </m:e>
                          </m:d>
                        </m:e>
                      </m:nary>
                    </m:oMath>
                  </m:oMathPara>
                </a14:m>
                <a:endParaRPr lang="en-US" sz="1400" dirty="0">
                  <a:solidFill>
                    <a:schemeClr val="tx1">
                      <a:lumMod val="65000"/>
                      <a:lumOff val="35000"/>
                    </a:schemeClr>
                  </a:solidFill>
                </a:endParaRPr>
              </a:p>
            </p:txBody>
          </p:sp>
        </mc:Choice>
        <mc:Fallback xmlns="">
          <p:sp>
            <p:nvSpPr>
              <p:cNvPr id="30" name="TextBox 29">
                <a:extLst>
                  <a:ext uri="{FF2B5EF4-FFF2-40B4-BE49-F238E27FC236}">
                    <a16:creationId xmlns:a16="http://schemas.microsoft.com/office/drawing/2014/main" id="{801CE894-FBCA-4829-9AEB-CF43B84EF16C}"/>
                  </a:ext>
                </a:extLst>
              </p:cNvPr>
              <p:cNvSpPr txBox="1">
                <a:spLocks noRot="1" noChangeAspect="1" noMove="1" noResize="1" noEditPoints="1" noAdjustHandles="1" noChangeArrowheads="1" noChangeShapeType="1" noTextEdit="1"/>
              </p:cNvSpPr>
              <p:nvPr/>
            </p:nvSpPr>
            <p:spPr>
              <a:xfrm>
                <a:off x="1132467" y="5735147"/>
                <a:ext cx="2850204" cy="58817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0657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Expérimentations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59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AB9A80C5-08E5-4B46-A12C-F5AD755DC805}"/>
              </a:ext>
            </a:extLst>
          </p:cNvPr>
          <p:cNvSpPr txBox="1"/>
          <p:nvPr/>
        </p:nvSpPr>
        <p:spPr>
          <a:xfrm>
            <a:off x="390739" y="1627900"/>
            <a:ext cx="4993847"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9 étudiants pour la première version en hiver</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 neige</a:t>
            </a: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6 étudiants pour la seconde version en été</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gravier, béton, sable</a:t>
            </a: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téléphone</a:t>
            </a:r>
          </a:p>
          <a:p>
            <a:pPr>
              <a:lnSpc>
                <a:spcPct val="150000"/>
              </a:lnSpc>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6 allers-retours </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(360s en moyenne)</a:t>
            </a:r>
            <a:endParaRPr lang="fr-FR" sz="1400" dirty="0">
              <a:solidFill>
                <a:schemeClr val="tx1">
                  <a:lumMod val="65000"/>
                  <a:lumOff val="35000"/>
                </a:schemeClr>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5 positions distinctes :</a:t>
            </a:r>
          </a:p>
        </p:txBody>
      </p:sp>
      <p:graphicFrame>
        <p:nvGraphicFramePr>
          <p:cNvPr id="2" name="Object 1">
            <a:extLst>
              <a:ext uri="{FF2B5EF4-FFF2-40B4-BE49-F238E27FC236}">
                <a16:creationId xmlns:a16="http://schemas.microsoft.com/office/drawing/2014/main" id="{40454F1F-DD79-4754-8665-1A7E77C31B23}"/>
              </a:ext>
            </a:extLst>
          </p:cNvPr>
          <p:cNvGraphicFramePr>
            <a:graphicFrameLocks noChangeAspect="1"/>
          </p:cNvGraphicFramePr>
          <p:nvPr>
            <p:extLst>
              <p:ext uri="{D42A27DB-BD31-4B8C-83A1-F6EECF244321}">
                <p14:modId xmlns:p14="http://schemas.microsoft.com/office/powerpoint/2010/main" val="1609864789"/>
              </p:ext>
            </p:extLst>
          </p:nvPr>
        </p:nvGraphicFramePr>
        <p:xfrm>
          <a:off x="5597946" y="1714414"/>
          <a:ext cx="3368675" cy="4054475"/>
        </p:xfrm>
        <a:graphic>
          <a:graphicData uri="http://schemas.openxmlformats.org/presentationml/2006/ole">
            <mc:AlternateContent xmlns:mc="http://schemas.openxmlformats.org/markup-compatibility/2006">
              <mc:Choice xmlns:v="urn:schemas-microsoft-com:vml" Requires="v">
                <p:oleObj name="Acrobat Document" r:id="rId3" imgW="3367969" imgH="4053824" progId="AcroExch.Document.DC">
                  <p:embed/>
                </p:oleObj>
              </mc:Choice>
              <mc:Fallback>
                <p:oleObj name="Acrobat Document" r:id="rId3" imgW="3367969" imgH="4053824" progId="AcroExch.Document.DC">
                  <p:embed/>
                  <p:pic>
                    <p:nvPicPr>
                      <p:cNvPr id="0" name=""/>
                      <p:cNvPicPr/>
                      <p:nvPr/>
                    </p:nvPicPr>
                    <p:blipFill>
                      <a:blip r:embed="rId4"/>
                      <a:stretch>
                        <a:fillRect/>
                      </a:stretch>
                    </p:blipFill>
                    <p:spPr>
                      <a:xfrm>
                        <a:off x="5597946" y="1714414"/>
                        <a:ext cx="3368675" cy="40544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00B926A-1E7A-4027-BD3F-86E96B4079FA}"/>
              </a:ext>
            </a:extLst>
          </p:cNvPr>
          <p:cNvGraphicFramePr>
            <a:graphicFrameLocks noChangeAspect="1"/>
          </p:cNvGraphicFramePr>
          <p:nvPr>
            <p:extLst>
              <p:ext uri="{D42A27DB-BD31-4B8C-83A1-F6EECF244321}">
                <p14:modId xmlns:p14="http://schemas.microsoft.com/office/powerpoint/2010/main" val="564168023"/>
              </p:ext>
            </p:extLst>
          </p:nvPr>
        </p:nvGraphicFramePr>
        <p:xfrm>
          <a:off x="192988" y="4753252"/>
          <a:ext cx="2339181" cy="1699418"/>
        </p:xfrm>
        <a:graphic>
          <a:graphicData uri="http://schemas.openxmlformats.org/presentationml/2006/ole">
            <mc:AlternateContent xmlns:mc="http://schemas.openxmlformats.org/markup-compatibility/2006">
              <mc:Choice xmlns:v="urn:schemas-microsoft-com:vml" Requires="v">
                <p:oleObj name="Acrobat Document" r:id="rId5" imgW="4678326" imgH="3398441" progId="AcroExch.Document.DC">
                  <p:embed/>
                </p:oleObj>
              </mc:Choice>
              <mc:Fallback>
                <p:oleObj name="Acrobat Document" r:id="rId5" imgW="4678326" imgH="3398441" progId="AcroExch.Document.DC">
                  <p:embed/>
                  <p:pic>
                    <p:nvPicPr>
                      <p:cNvPr id="0" name=""/>
                      <p:cNvPicPr/>
                      <p:nvPr/>
                    </p:nvPicPr>
                    <p:blipFill>
                      <a:blip r:embed="rId6"/>
                      <a:stretch>
                        <a:fillRect/>
                      </a:stretch>
                    </p:blipFill>
                    <p:spPr>
                      <a:xfrm>
                        <a:off x="192988" y="4753252"/>
                        <a:ext cx="2339181" cy="169941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0B3272-A739-44FC-B72F-BD75DF0D1FE0}"/>
              </a:ext>
            </a:extLst>
          </p:cNvPr>
          <p:cNvGraphicFramePr>
            <a:graphicFrameLocks noChangeAspect="1"/>
          </p:cNvGraphicFramePr>
          <p:nvPr>
            <p:extLst>
              <p:ext uri="{D42A27DB-BD31-4B8C-83A1-F6EECF244321}">
                <p14:modId xmlns:p14="http://schemas.microsoft.com/office/powerpoint/2010/main" val="2257296031"/>
              </p:ext>
            </p:extLst>
          </p:nvPr>
        </p:nvGraphicFramePr>
        <p:xfrm>
          <a:off x="2689912" y="4753252"/>
          <a:ext cx="2339181" cy="1668462"/>
        </p:xfrm>
        <a:graphic>
          <a:graphicData uri="http://schemas.openxmlformats.org/presentationml/2006/ole">
            <mc:AlternateContent xmlns:mc="http://schemas.openxmlformats.org/markup-compatibility/2006">
              <mc:Choice xmlns:v="urn:schemas-microsoft-com:vml" Requires="v">
                <p:oleObj name="Acrobat Document" r:id="rId7" imgW="4678326" imgH="3337465" progId="AcroExch.Document.DC">
                  <p:embed/>
                </p:oleObj>
              </mc:Choice>
              <mc:Fallback>
                <p:oleObj name="Acrobat Document" r:id="rId7" imgW="4678326" imgH="3337465" progId="AcroExch.Document.DC">
                  <p:embed/>
                  <p:pic>
                    <p:nvPicPr>
                      <p:cNvPr id="0" name=""/>
                      <p:cNvPicPr/>
                      <p:nvPr/>
                    </p:nvPicPr>
                    <p:blipFill>
                      <a:blip r:embed="rId8"/>
                      <a:stretch>
                        <a:fillRect/>
                      </a:stretch>
                    </p:blipFill>
                    <p:spPr>
                      <a:xfrm>
                        <a:off x="2689912" y="4753252"/>
                        <a:ext cx="2339181" cy="1668462"/>
                      </a:xfrm>
                      <a:prstGeom prst="rect">
                        <a:avLst/>
                      </a:prstGeom>
                    </p:spPr>
                  </p:pic>
                </p:oleObj>
              </mc:Fallback>
            </mc:AlternateContent>
          </a:graphicData>
        </a:graphic>
      </p:graphicFrame>
    </p:spTree>
    <p:extLst>
      <p:ext uri="{BB962C8B-B14F-4D97-AF65-F5344CB8AC3E}">
        <p14:creationId xmlns:p14="http://schemas.microsoft.com/office/powerpoint/2010/main" val="279595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5CF0E3C5-BEFC-4A8E-87FB-25BF76E86961}"/>
              </a:ext>
            </a:extLst>
          </p:cNvPr>
          <p:cNvSpPr txBox="1"/>
          <p:nvPr/>
        </p:nvSpPr>
        <p:spPr>
          <a:xfrm>
            <a:off x="1389082" y="2130767"/>
            <a:ext cx="6365835" cy="456535"/>
          </a:xfrm>
          <a:prstGeom prst="rect">
            <a:avLst/>
          </a:prstGeom>
          <a:noFill/>
        </p:spPr>
        <p:txBody>
          <a:bodyPr wrap="square" rtlCol="0">
            <a:spAutoFit/>
          </a:bodyPr>
          <a:lstStyle/>
          <a:p>
            <a:pPr>
              <a:lnSpc>
                <a:spcPct val="150000"/>
              </a:lnSpc>
            </a:pP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comment la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perte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d’autonomie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est-elle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prise</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a:t>
            </a:r>
            <a:r>
              <a:rPr lang="en-US"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charge ? </a:t>
            </a: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D622024C-2B5F-4F9C-A28A-1C010CF289F2}"/>
              </a:ext>
            </a:extLst>
          </p:cNvPr>
          <p:cNvSpPr txBox="1"/>
          <p:nvPr/>
        </p:nvSpPr>
        <p:spPr>
          <a:xfrm>
            <a:off x="1389082" y="2972452"/>
            <a:ext cx="6365835" cy="216469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une assistance rigoureuse est nécessaire :</a:t>
            </a:r>
          </a:p>
          <a:p>
            <a:pPr>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supportée par les proches…</a:t>
            </a:r>
          </a:p>
          <a:p>
            <a:pPr lvl="1">
              <a:lnSpc>
                <a:spcPct val="15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a:p>
            <a:pPr marL="742950" lvl="1"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…malgré les nombreuses conséquences qu’elle engendre (personnel, émotionnel, social et financier) </a:t>
            </a:r>
          </a:p>
        </p:txBody>
      </p:sp>
      <p:sp>
        <p:nvSpPr>
          <p:cNvPr id="12" name="ZoneTexte 2">
            <a:extLst>
              <a:ext uri="{FF2B5EF4-FFF2-40B4-BE49-F238E27FC236}">
                <a16:creationId xmlns:a16="http://schemas.microsoft.com/office/drawing/2014/main" id="{4FD6A711-94A9-47EB-ACFF-1AABFC3A5AA1}"/>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8960B4-D3EC-4F6C-9D97-4DB66791D3A0}"/>
              </a:ext>
            </a:extLst>
          </p:cNvPr>
          <p:cNvSpPr txBox="1"/>
          <p:nvPr/>
        </p:nvSpPr>
        <p:spPr>
          <a:xfrm>
            <a:off x="1389082" y="624428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(Prince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2016)</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2266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1</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656B5648-0D88-4931-BDCC-2EF2A9D3DDBD}"/>
              </a:ext>
            </a:extLst>
          </p:cNvPr>
          <p:cNvGraphicFramePr>
            <a:graphicFrameLocks noChangeAspect="1"/>
          </p:cNvGraphicFramePr>
          <p:nvPr>
            <p:extLst>
              <p:ext uri="{D42A27DB-BD31-4B8C-83A1-F6EECF244321}">
                <p14:modId xmlns:p14="http://schemas.microsoft.com/office/powerpoint/2010/main" val="1474083087"/>
              </p:ext>
            </p:extLst>
          </p:nvPr>
        </p:nvGraphicFramePr>
        <p:xfrm>
          <a:off x="4220045" y="1538433"/>
          <a:ext cx="4475809" cy="2399384"/>
        </p:xfrm>
        <a:graphic>
          <a:graphicData uri="http://schemas.openxmlformats.org/presentationml/2006/ole">
            <mc:AlternateContent xmlns:mc="http://schemas.openxmlformats.org/markup-compatibility/2006">
              <mc:Choice xmlns:v="urn:schemas-microsoft-com:vml" Requires="v">
                <p:oleObj name="Acrobat Document" r:id="rId3" imgW="3893643" imgH="2087675" progId="AcroExch.Document.DC">
                  <p:embed/>
                </p:oleObj>
              </mc:Choice>
              <mc:Fallback>
                <p:oleObj name="Acrobat Document" r:id="rId3" imgW="3893643" imgH="2087675" progId="AcroExch.Document.DC">
                  <p:embed/>
                  <p:pic>
                    <p:nvPicPr>
                      <p:cNvPr id="0" name=""/>
                      <p:cNvPicPr/>
                      <p:nvPr/>
                    </p:nvPicPr>
                    <p:blipFill>
                      <a:blip r:embed="rId4"/>
                      <a:stretch>
                        <a:fillRect/>
                      </a:stretch>
                    </p:blipFill>
                    <p:spPr>
                      <a:xfrm>
                        <a:off x="4220045" y="1538433"/>
                        <a:ext cx="4475809" cy="2399384"/>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0FB915B-282D-4514-8FE6-565E5E69A773}"/>
              </a:ext>
            </a:extLst>
          </p:cNvPr>
          <p:cNvGraphicFramePr>
            <a:graphicFrameLocks noChangeAspect="1"/>
          </p:cNvGraphicFramePr>
          <p:nvPr>
            <p:extLst>
              <p:ext uri="{D42A27DB-BD31-4B8C-83A1-F6EECF244321}">
                <p14:modId xmlns:p14="http://schemas.microsoft.com/office/powerpoint/2010/main" val="3844748350"/>
              </p:ext>
            </p:extLst>
          </p:nvPr>
        </p:nvGraphicFramePr>
        <p:xfrm>
          <a:off x="4216399" y="4015030"/>
          <a:ext cx="4475809" cy="2390261"/>
        </p:xfrm>
        <a:graphic>
          <a:graphicData uri="http://schemas.openxmlformats.org/presentationml/2006/ole">
            <mc:AlternateContent xmlns:mc="http://schemas.openxmlformats.org/markup-compatibility/2006">
              <mc:Choice xmlns:v="urn:schemas-microsoft-com:vml" Requires="v">
                <p:oleObj name="Acrobat Document" r:id="rId5" imgW="3893643" imgH="2079999" progId="AcroExch.Document.DC">
                  <p:embed/>
                </p:oleObj>
              </mc:Choice>
              <mc:Fallback>
                <p:oleObj name="Acrobat Document" r:id="rId5" imgW="3893643" imgH="2079999" progId="AcroExch.Document.DC">
                  <p:embed/>
                  <p:pic>
                    <p:nvPicPr>
                      <p:cNvPr id="0" name=""/>
                      <p:cNvPicPr/>
                      <p:nvPr/>
                    </p:nvPicPr>
                    <p:blipFill>
                      <a:blip r:embed="rId6"/>
                      <a:stretch>
                        <a:fillRect/>
                      </a:stretch>
                    </p:blipFill>
                    <p:spPr>
                      <a:xfrm>
                        <a:off x="4216399" y="4015030"/>
                        <a:ext cx="4475809" cy="239026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DA2200-FF05-4A8B-B2C7-C739452E60E5}"/>
                  </a:ext>
                </a:extLst>
              </p:cNvPr>
              <p:cNvSpPr txBox="1"/>
              <p:nvPr/>
            </p:nvSpPr>
            <p:spPr>
              <a:xfrm>
                <a:off x="261153" y="2229926"/>
                <a:ext cx="3766837" cy="3570208"/>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F-Mesure de 86%</a:t>
                </a:r>
              </a:p>
              <a:p>
                <a:pPr marL="742950" lvl="1" indent="-285750">
                  <a:spcAft>
                    <a:spcPts val="1200"/>
                  </a:spcAft>
                  <a:buFont typeface="Wingdings" panose="05000000000000000000" pitchFamily="2" charset="2"/>
                  <a:buChar char="à"/>
                </a:pPr>
                <a14:m>
                  <m:oMath xmlns:m="http://schemas.openxmlformats.org/officeDocument/2006/math">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𝐵</m:t>
                    </m:r>
                    <m:r>
                      <a:rPr lang="fr-FR" sz="1400" i="1"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 = 300 </m:t>
                    </m:r>
                  </m:oMath>
                </a14:m>
                <a:r>
                  <a:rPr lang="fr-FR" sz="1400" dirty="0">
                    <a:solidFill>
                      <a:schemeClr val="tx1">
                        <a:lumMod val="65000"/>
                        <a:lumOff val="35000"/>
                      </a:schemeClr>
                    </a:solidFill>
                    <a:cs typeface="Helvetica" panose="020B0604020202020204" pitchFamily="34" charset="0"/>
                    <a:sym typeface="Wingdings" panose="05000000000000000000" pitchFamily="2" charset="2"/>
                  </a:rPr>
                  <a:t>arbres</a:t>
                </a:r>
              </a:p>
              <a:p>
                <a:pPr marL="742950" lvl="1" indent="-285750">
                  <a:spcAft>
                    <a:spcPts val="1200"/>
                  </a:spcAft>
                  <a:buFont typeface="Wingdings" panose="05000000000000000000" pitchFamily="2" charset="2"/>
                  <a:buChar char="à"/>
                </a:pPr>
                <a14:m>
                  <m:oMath xmlns:m="http://schemas.openxmlformats.org/officeDocument/2006/math">
                    <m:r>
                      <m:rPr>
                        <m:sty m:val="p"/>
                      </m:rPr>
                      <a:rPr lang="en-US" sz="1400"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F</m:t>
                    </m:r>
                    <m:r>
                      <a:rPr lang="en-US" sz="1400" b="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d>
                      <m:dPr>
                        <m:begChr m:val="⌊"/>
                        <m:endChr m:val="⌋"/>
                        <m:ctrlPr>
                          <a:rPr lang="fr-FR" sz="1400" i="1"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sz="140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2</m:t>
                                </m:r>
                              </m:sub>
                            </m:sSub>
                          </m:fName>
                          <m:e>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𝑚</m:t>
                            </m:r>
                          </m:e>
                        </m:func>
                        <m:r>
                          <a:rPr lang="en-US" sz="1400"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e>
                    </m:d>
                  </m:oMath>
                </a14:m>
                <a:endParaRPr lang="fr-FR" dirty="0">
                  <a:solidFill>
                    <a:schemeClr val="tx1">
                      <a:lumMod val="65000"/>
                      <a:lumOff val="35000"/>
                    </a:schemeClr>
                  </a:solidFill>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dirty="0">
                    <a:solidFill>
                      <a:schemeClr val="tx1">
                        <a:lumMod val="65000"/>
                        <a:lumOff val="35000"/>
                      </a:schemeClr>
                    </a:solidFill>
                    <a:cs typeface="Helvetica" panose="020B0604020202020204" pitchFamily="34" charset="0"/>
                    <a:sym typeface="Wingdings" panose="05000000000000000000" pitchFamily="2" charset="2"/>
                  </a:rPr>
                  <a:t>Résultats similaires pour </a:t>
                </a:r>
                <a14:m>
                  <m:oMath xmlns:m="http://schemas.openxmlformats.org/officeDocument/2006/math">
                    <m:r>
                      <m:rPr>
                        <m:sty m:val="p"/>
                      </m:rPr>
                      <a:rPr lang="en-US"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m:t>
                    </m:r>
                    <m:r>
                      <a:rPr lang="en-US" b="0" i="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m:t>
                    </m:r>
                  </m:oMath>
                </a14:m>
                <a:r>
                  <a:rPr lang="en-US" dirty="0">
                    <a:solidFill>
                      <a:schemeClr val="tx1">
                        <a:lumMod val="65000"/>
                        <a:lumOff val="35000"/>
                      </a:schemeClr>
                    </a:solidFill>
                  </a:rPr>
                  <a:t> et </a:t>
                </a:r>
                <a14:m>
                  <m:oMath xmlns:m="http://schemas.openxmlformats.org/officeDocument/2006/math">
                    <m:r>
                      <m:rPr>
                        <m:sty m:val="p"/>
                      </m:rPr>
                      <a:rPr lang="en-US">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m:t>
                    </m:r>
                    <m:r>
                      <a:rPr lang="en-US">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 </m:t>
                    </m:r>
                    <m:d>
                      <m:dPr>
                        <m:begChr m:val="⌊"/>
                        <m:endChr m:val="⌋"/>
                        <m:ctrlPr>
                          <a:rPr lang="fr-FR"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dPr>
                      <m:e>
                        <m:func>
                          <m:funcPr>
                            <m:ctrlPr>
                              <a:rPr lang="fr-FR"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funcPr>
                          <m:fName>
                            <m:sSub>
                              <m:sSubPr>
                                <m:ctrlPr>
                                  <a:rPr lang="fr-FR"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ctrlPr>
                              </m:sSubPr>
                              <m:e>
                                <m:r>
                                  <m:rPr>
                                    <m:sty m:val="p"/>
                                  </m:rPr>
                                  <a:rPr lang="fr-FR">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log</m:t>
                                </m:r>
                              </m:e>
                              <m:sub>
                                <m:r>
                                  <a:rPr lang="en-US"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10</m:t>
                                </m:r>
                              </m:sub>
                            </m:sSub>
                          </m:fName>
                          <m:e>
                            <m:r>
                              <a:rPr lang="en-US"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𝑇</m:t>
                            </m:r>
                          </m:e>
                        </m:func>
                      </m:e>
                    </m:d>
                    <m:r>
                      <a:rPr lang="en-US" i="1">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=3</m:t>
                    </m:r>
                  </m:oMath>
                </a14:m>
                <a:r>
                  <a:rPr lang="en-US" dirty="0">
                    <a:solidFill>
                      <a:schemeClr val="tx1">
                        <a:lumMod val="65000"/>
                        <a:lumOff val="35000"/>
                      </a:schemeClr>
                    </a:solidFill>
                  </a:rPr>
                  <a:t> </a:t>
                </a:r>
              </a:p>
              <a:p>
                <a:pPr marL="285750" indent="-285750">
                  <a:buFont typeface="Wingdings" panose="05000000000000000000" pitchFamily="2" charset="2"/>
                  <a:buChar char="à"/>
                </a:pPr>
                <a:r>
                  <a:rPr lang="en-US" sz="1800" b="0" i="0" u="none" strike="noStrike" baseline="0" dirty="0">
                    <a:solidFill>
                      <a:schemeClr val="tx1">
                        <a:lumMod val="65000"/>
                        <a:lumOff val="35000"/>
                      </a:schemeClr>
                    </a:solidFill>
                  </a:rPr>
                  <a:t>Une </a:t>
                </a:r>
                <a:r>
                  <a:rPr lang="en-US" sz="1800" b="0" i="0" u="none" strike="noStrike" baseline="0" dirty="0" err="1">
                    <a:solidFill>
                      <a:schemeClr val="tx1">
                        <a:lumMod val="65000"/>
                        <a:lumOff val="35000"/>
                      </a:schemeClr>
                    </a:solidFill>
                  </a:rPr>
                  <a:t>majorité</a:t>
                </a:r>
                <a:r>
                  <a:rPr lang="en-US" sz="1800" b="0" i="0" u="none" strike="noStrike" baseline="0" dirty="0">
                    <a:solidFill>
                      <a:schemeClr val="tx1">
                        <a:lumMod val="65000"/>
                        <a:lumOff val="35000"/>
                      </a:schemeClr>
                    </a:solidFill>
                  </a:rPr>
                  <a:t> des </a:t>
                </a:r>
                <a:r>
                  <a:rPr lang="en-US" sz="1800" b="0" i="0" u="none" strike="noStrike" baseline="0" dirty="0" err="1">
                    <a:solidFill>
                      <a:schemeClr val="tx1">
                        <a:lumMod val="65000"/>
                        <a:lumOff val="35000"/>
                      </a:schemeClr>
                    </a:solidFill>
                  </a:rPr>
                  <a:t>données</a:t>
                </a:r>
                <a:r>
                  <a:rPr lang="en-US" dirty="0">
                    <a:solidFill>
                      <a:schemeClr val="tx1">
                        <a:lumMod val="65000"/>
                        <a:lumOff val="35000"/>
                      </a:schemeClr>
                    </a:solidFill>
                  </a:rPr>
                  <a:t> </a:t>
                </a:r>
                <a:r>
                  <a:rPr lang="fr-FR" sz="1800" b="0" i="0" u="none" strike="noStrike" baseline="0" dirty="0">
                    <a:solidFill>
                      <a:schemeClr val="tx1">
                        <a:lumMod val="65000"/>
                        <a:lumOff val="35000"/>
                      </a:schemeClr>
                    </a:solidFill>
                  </a:rPr>
                  <a:t>sont distinctement séparées selon les étiquettes qui leurs sont attribuées</a:t>
                </a:r>
              </a:p>
              <a:p>
                <a:pPr marL="285750" indent="-285750">
                  <a:buFont typeface="Wingdings" panose="05000000000000000000" pitchFamily="2" charset="2"/>
                  <a:buChar char="à"/>
                </a:pPr>
                <a:endParaRPr lang="fr-FR" dirty="0">
                  <a:solidFill>
                    <a:schemeClr val="tx1">
                      <a:lumMod val="65000"/>
                      <a:lumOff val="35000"/>
                    </a:schemeClr>
                  </a:solidFill>
                </a:endParaRPr>
              </a:p>
              <a:p>
                <a:pPr marL="742950" lvl="1" indent="-285750">
                  <a:buFont typeface="Wingdings" panose="05000000000000000000" pitchFamily="2" charset="2"/>
                  <a:buChar char="à"/>
                </a:pPr>
                <a14:m>
                  <m:oMath xmlns:m="http://schemas.openxmlformats.org/officeDocument/2006/math">
                    <m:r>
                      <a:rPr lang="en-US" sz="1600" b="0" i="1" smtClean="0">
                        <a:solidFill>
                          <a:schemeClr val="tx1">
                            <a:lumMod val="65000"/>
                            <a:lumOff val="35000"/>
                          </a:schemeClr>
                        </a:solidFill>
                        <a:latin typeface="Cambria Math" panose="02040503050406030204" pitchFamily="18" charset="0"/>
                      </a:rPr>
                      <m:t>𝑘</m:t>
                    </m:r>
                    <m:r>
                      <a:rPr lang="en-US" sz="1600" b="0" i="1" smtClean="0">
                        <a:solidFill>
                          <a:schemeClr val="tx1">
                            <a:lumMod val="65000"/>
                            <a:lumOff val="35000"/>
                          </a:schemeClr>
                        </a:solidFill>
                        <a:latin typeface="Cambria Math" panose="02040503050406030204" pitchFamily="18" charset="0"/>
                      </a:rPr>
                      <m:t>=1</m:t>
                    </m:r>
                  </m:oMath>
                </a14:m>
                <a:r>
                  <a:rPr lang="en-US" sz="1600" dirty="0">
                    <a:solidFill>
                      <a:schemeClr val="tx1">
                        <a:lumMod val="65000"/>
                        <a:lumOff val="35000"/>
                      </a:schemeClr>
                    </a:solidFill>
                  </a:rPr>
                  <a:t> (pour les performances)</a:t>
                </a:r>
              </a:p>
              <a:p>
                <a:pPr marL="742950" lvl="1" indent="-285750">
                  <a:buFont typeface="Wingdings" panose="05000000000000000000" pitchFamily="2" charset="2"/>
                  <a:buChar char="à"/>
                </a:pPr>
                <a14:m>
                  <m:oMath xmlns:m="http://schemas.openxmlformats.org/officeDocument/2006/math">
                    <m:sSub>
                      <m:sSubPr>
                        <m:ctrlPr>
                          <a:rPr lang="en-US" sz="1600" i="1" smtClean="0">
                            <a:solidFill>
                              <a:schemeClr val="tx1">
                                <a:lumMod val="65000"/>
                                <a:lumOff val="35000"/>
                              </a:schemeClr>
                            </a:solidFill>
                            <a:latin typeface="Cambria Math" panose="02040503050406030204" pitchFamily="18" charset="0"/>
                          </a:rPr>
                        </m:ctrlPr>
                      </m:sSubPr>
                      <m:e>
                        <m:r>
                          <a:rPr lang="en-US" sz="1600" b="0" i="1" smtClean="0">
                            <a:solidFill>
                              <a:schemeClr val="tx1">
                                <a:lumMod val="65000"/>
                                <a:lumOff val="35000"/>
                              </a:schemeClr>
                            </a:solidFill>
                            <a:latin typeface="Cambria Math" panose="02040503050406030204" pitchFamily="18" charset="0"/>
                          </a:rPr>
                          <m:t>𝐷</m:t>
                        </m:r>
                      </m:e>
                      <m:sub>
                        <m:r>
                          <a:rPr lang="en-US" sz="1600" b="0" i="1" smtClean="0">
                            <a:solidFill>
                              <a:schemeClr val="tx1">
                                <a:lumMod val="65000"/>
                                <a:lumOff val="35000"/>
                              </a:schemeClr>
                            </a:solidFill>
                            <a:latin typeface="Cambria Math" panose="02040503050406030204" pitchFamily="18" charset="0"/>
                          </a:rPr>
                          <m:t>𝑀𝑎𝑛h𝑎𝑡𝑡𝑎𝑛</m:t>
                        </m:r>
                      </m:sub>
                    </m:sSub>
                  </m:oMath>
                </a14:m>
                <a:endParaRPr lang="en-US" sz="1600" dirty="0">
                  <a:solidFill>
                    <a:schemeClr val="tx1">
                      <a:lumMod val="65000"/>
                      <a:lumOff val="35000"/>
                    </a:schemeClr>
                  </a:solidFill>
                </a:endParaRPr>
              </a:p>
            </p:txBody>
          </p:sp>
        </mc:Choice>
        <mc:Fallback xmlns="">
          <p:sp>
            <p:nvSpPr>
              <p:cNvPr id="9" name="TextBox 8">
                <a:extLst>
                  <a:ext uri="{FF2B5EF4-FFF2-40B4-BE49-F238E27FC236}">
                    <a16:creationId xmlns:a16="http://schemas.microsoft.com/office/drawing/2014/main" id="{4ADA2200-FF05-4A8B-B2C7-C739452E60E5}"/>
                  </a:ext>
                </a:extLst>
              </p:cNvPr>
              <p:cNvSpPr txBox="1">
                <a:spLocks noRot="1" noChangeAspect="1" noMove="1" noResize="1" noEditPoints="1" noAdjustHandles="1" noChangeArrowheads="1" noChangeShapeType="1" noTextEdit="1"/>
              </p:cNvSpPr>
              <p:nvPr/>
            </p:nvSpPr>
            <p:spPr>
              <a:xfrm>
                <a:off x="261153" y="2229926"/>
                <a:ext cx="3766837" cy="3570208"/>
              </a:xfrm>
              <a:prstGeom prst="rect">
                <a:avLst/>
              </a:prstGeom>
              <a:blipFill>
                <a:blip r:embed="rId7"/>
                <a:stretch>
                  <a:fillRect l="-1133" t="-1026" r="-485" b="-684"/>
                </a:stretch>
              </a:blipFill>
            </p:spPr>
            <p:txBody>
              <a:bodyPr/>
              <a:lstStyle/>
              <a:p>
                <a:r>
                  <a:rPr lang="en-US">
                    <a:noFill/>
                  </a:rPr>
                  <a:t> </a:t>
                </a:r>
              </a:p>
            </p:txBody>
          </p:sp>
        </mc:Fallback>
      </mc:AlternateContent>
    </p:spTree>
    <p:extLst>
      <p:ext uri="{BB962C8B-B14F-4D97-AF65-F5344CB8AC3E}">
        <p14:creationId xmlns:p14="http://schemas.microsoft.com/office/powerpoint/2010/main" val="681717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Résultats : version 2</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6" name="Object 5">
            <a:extLst>
              <a:ext uri="{FF2B5EF4-FFF2-40B4-BE49-F238E27FC236}">
                <a16:creationId xmlns:a16="http://schemas.microsoft.com/office/drawing/2014/main" id="{55DA8382-50B5-4BD0-AD33-E0ED98B90112}"/>
              </a:ext>
            </a:extLst>
          </p:cNvPr>
          <p:cNvGraphicFramePr>
            <a:graphicFrameLocks noChangeAspect="1"/>
          </p:cNvGraphicFramePr>
          <p:nvPr>
            <p:extLst>
              <p:ext uri="{D42A27DB-BD31-4B8C-83A1-F6EECF244321}">
                <p14:modId xmlns:p14="http://schemas.microsoft.com/office/powerpoint/2010/main" val="4020815930"/>
              </p:ext>
            </p:extLst>
          </p:nvPr>
        </p:nvGraphicFramePr>
        <p:xfrm>
          <a:off x="4202846" y="1598831"/>
          <a:ext cx="4380229" cy="2433858"/>
        </p:xfrm>
        <a:graphic>
          <a:graphicData uri="http://schemas.openxmlformats.org/presentationml/2006/ole">
            <mc:AlternateContent xmlns:mc="http://schemas.openxmlformats.org/markup-compatibility/2006">
              <mc:Choice xmlns:v="urn:schemas-microsoft-com:vml" Requires="v">
                <p:oleObj name="Acrobat Document" r:id="rId3" imgW="3893643" imgH="2164001" progId="AcroExch.Document.DC">
                  <p:embed/>
                </p:oleObj>
              </mc:Choice>
              <mc:Fallback>
                <p:oleObj name="Acrobat Document" r:id="rId3" imgW="3893643" imgH="2164001" progId="AcroExch.Document.DC">
                  <p:embed/>
                  <p:pic>
                    <p:nvPicPr>
                      <p:cNvPr id="0" name=""/>
                      <p:cNvPicPr/>
                      <p:nvPr/>
                    </p:nvPicPr>
                    <p:blipFill>
                      <a:blip r:embed="rId4"/>
                      <a:stretch>
                        <a:fillRect/>
                      </a:stretch>
                    </p:blipFill>
                    <p:spPr>
                      <a:xfrm>
                        <a:off x="4202846" y="1598831"/>
                        <a:ext cx="4380229" cy="243385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EDE65AA-4611-4683-AAF2-0D1617FF4408}"/>
              </a:ext>
            </a:extLst>
          </p:cNvPr>
          <p:cNvGraphicFramePr>
            <a:graphicFrameLocks noChangeAspect="1"/>
          </p:cNvGraphicFramePr>
          <p:nvPr>
            <p:extLst>
              <p:ext uri="{D42A27DB-BD31-4B8C-83A1-F6EECF244321}">
                <p14:modId xmlns:p14="http://schemas.microsoft.com/office/powerpoint/2010/main" val="2548704854"/>
              </p:ext>
            </p:extLst>
          </p:nvPr>
        </p:nvGraphicFramePr>
        <p:xfrm>
          <a:off x="4270573" y="4032689"/>
          <a:ext cx="4244777" cy="2433003"/>
        </p:xfrm>
        <a:graphic>
          <a:graphicData uri="http://schemas.openxmlformats.org/presentationml/2006/ole">
            <mc:AlternateContent xmlns:mc="http://schemas.openxmlformats.org/markup-compatibility/2006">
              <mc:Choice xmlns:v="urn:schemas-microsoft-com:vml" Requires="v">
                <p:oleObj name="Acrobat Document" r:id="rId5" imgW="3893643" imgH="2232652" progId="AcroExch.Document.DC">
                  <p:embed/>
                </p:oleObj>
              </mc:Choice>
              <mc:Fallback>
                <p:oleObj name="Acrobat Document" r:id="rId5" imgW="3893643" imgH="2232652" progId="AcroExch.Document.DC">
                  <p:embed/>
                  <p:pic>
                    <p:nvPicPr>
                      <p:cNvPr id="0" name=""/>
                      <p:cNvPicPr/>
                      <p:nvPr/>
                    </p:nvPicPr>
                    <p:blipFill>
                      <a:blip r:embed="rId6"/>
                      <a:stretch>
                        <a:fillRect/>
                      </a:stretch>
                    </p:blipFill>
                    <p:spPr>
                      <a:xfrm>
                        <a:off x="4270573" y="4032689"/>
                        <a:ext cx="4244777" cy="243300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DE54EC-D7DA-4595-B331-6324C4D3D0D8}"/>
                  </a:ext>
                </a:extLst>
              </p:cNvPr>
              <p:cNvSpPr txBox="1"/>
              <p:nvPr/>
            </p:nvSpPr>
            <p:spPr>
              <a:xfrm>
                <a:off x="261153" y="2229926"/>
                <a:ext cx="3766837" cy="1877437"/>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résultats similaires avec l’algorithme </a:t>
                </a:r>
                <a:r>
                  <a:rPr lang="fr-FR" sz="1600" i="1" dirty="0" err="1">
                    <a:solidFill>
                      <a:schemeClr val="tx1">
                        <a:lumMod val="65000"/>
                        <a:lumOff val="35000"/>
                      </a:schemeClr>
                    </a:solidFill>
                    <a:cs typeface="Helvetica" panose="020B0604020202020204" pitchFamily="34" charset="0"/>
                    <a:sym typeface="Wingdings" panose="05000000000000000000" pitchFamily="2" charset="2"/>
                  </a:rPr>
                  <a:t>Random</a:t>
                </a:r>
                <a:r>
                  <a:rPr lang="fr-FR" sz="1600" i="1" dirty="0">
                    <a:solidFill>
                      <a:schemeClr val="tx1">
                        <a:lumMod val="65000"/>
                        <a:lumOff val="35000"/>
                      </a:schemeClr>
                    </a:solidFill>
                    <a:cs typeface="Helvetica" panose="020B0604020202020204" pitchFamily="34" charset="0"/>
                    <a:sym typeface="Wingdings" panose="05000000000000000000" pitchFamily="2" charset="2"/>
                  </a:rPr>
                  <a:t> Forest</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amélioration de 6% avec </a:t>
                </a:r>
                <a14:m>
                  <m:oMath xmlns:m="http://schemas.openxmlformats.org/officeDocument/2006/math">
                    <m:r>
                      <m:rPr>
                        <m:sty m:val="p"/>
                      </m:rPr>
                      <a:rPr lang="fr-FR" sz="1600" i="0" dirty="0" smtClean="0">
                        <a:solidFill>
                          <a:schemeClr val="tx1">
                            <a:lumMod val="65000"/>
                            <a:lumOff val="35000"/>
                          </a:schemeClr>
                        </a:solidFill>
                        <a:latin typeface="Cambria Math" panose="02040503050406030204" pitchFamily="18" charset="0"/>
                        <a:cs typeface="Helvetica" panose="020B0604020202020204" pitchFamily="34" charset="0"/>
                        <a:sym typeface="Wingdings" panose="05000000000000000000" pitchFamily="2" charset="2"/>
                      </a:rPr>
                      <m:t>kNN</m:t>
                    </m:r>
                  </m:oMath>
                </a14:m>
                <a:endParaRPr lang="en-US" sz="1600" dirty="0">
                  <a:solidFill>
                    <a:schemeClr val="tx1">
                      <a:lumMod val="65000"/>
                      <a:lumOff val="35000"/>
                    </a:schemeClr>
                  </a:solidFill>
                </a:endParaRPr>
              </a:p>
              <a:p>
                <a:pPr marL="285750" indent="-285750">
                  <a:spcAft>
                    <a:spcPts val="1200"/>
                  </a:spcAft>
                  <a:buFont typeface="Wingdings" panose="05000000000000000000" pitchFamily="2" charset="2"/>
                  <a:buChar char="à"/>
                </a:pPr>
                <a:r>
                  <a:rPr lang="fr-CA" sz="1600" dirty="0">
                    <a:solidFill>
                      <a:schemeClr val="tx1">
                        <a:lumMod val="65000"/>
                        <a:lumOff val="35000"/>
                      </a:schemeClr>
                    </a:solidFill>
                  </a:rPr>
                  <a:t>pas de différences significatives entre les résultat avec 9 axes et les angles d’Euler</a:t>
                </a:r>
              </a:p>
            </p:txBody>
          </p:sp>
        </mc:Choice>
        <mc:Fallback xmlns="">
          <p:sp>
            <p:nvSpPr>
              <p:cNvPr id="7" name="TextBox 6">
                <a:extLst>
                  <a:ext uri="{FF2B5EF4-FFF2-40B4-BE49-F238E27FC236}">
                    <a16:creationId xmlns:a16="http://schemas.microsoft.com/office/drawing/2014/main" id="{A5DE54EC-D7DA-4595-B331-6324C4D3D0D8}"/>
                  </a:ext>
                </a:extLst>
              </p:cNvPr>
              <p:cNvSpPr txBox="1">
                <a:spLocks noRot="1" noChangeAspect="1" noMove="1" noResize="1" noEditPoints="1" noAdjustHandles="1" noChangeArrowheads="1" noChangeShapeType="1" noTextEdit="1"/>
              </p:cNvSpPr>
              <p:nvPr/>
            </p:nvSpPr>
            <p:spPr>
              <a:xfrm>
                <a:off x="261153" y="2229926"/>
                <a:ext cx="3766837" cy="1877437"/>
              </a:xfrm>
              <a:prstGeom prst="rect">
                <a:avLst/>
              </a:prstGeom>
              <a:blipFill>
                <a:blip r:embed="rId7"/>
                <a:stretch>
                  <a:fillRect l="-647" t="-974" b="-324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6BFEF3-4F3E-41A9-8AAC-C127EBB28A03}"/>
              </a:ext>
            </a:extLst>
          </p:cNvPr>
          <p:cNvSpPr txBox="1"/>
          <p:nvPr/>
        </p:nvSpPr>
        <p:spPr>
          <a:xfrm>
            <a:off x="-127035" y="1720735"/>
            <a:ext cx="3983277" cy="369332"/>
          </a:xfrm>
          <a:prstGeom prst="rect">
            <a:avLst/>
          </a:prstGeom>
          <a:noFill/>
        </p:spPr>
        <p:txBody>
          <a:bodyPr wrap="square" rtlCol="0">
            <a:spAutoFit/>
          </a:bodyPr>
          <a:lstStyle/>
          <a:p>
            <a:pPr lvl="1" algn="ctr"/>
            <a:r>
              <a:rPr lang="fr-FR"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wearable</a:t>
            </a: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(version 2)</a:t>
            </a:r>
          </a:p>
        </p:txBody>
      </p:sp>
      <p:sp>
        <p:nvSpPr>
          <p:cNvPr id="12" name="TextBox 11">
            <a:extLst>
              <a:ext uri="{FF2B5EF4-FFF2-40B4-BE49-F238E27FC236}">
                <a16:creationId xmlns:a16="http://schemas.microsoft.com/office/drawing/2014/main" id="{668AB97C-51DC-4CA7-9D11-1D2FFD411B11}"/>
              </a:ext>
            </a:extLst>
          </p:cNvPr>
          <p:cNvSpPr txBox="1"/>
          <p:nvPr/>
        </p:nvSpPr>
        <p:spPr>
          <a:xfrm>
            <a:off x="-127035" y="4247222"/>
            <a:ext cx="3983277" cy="369332"/>
          </a:xfrm>
          <a:prstGeom prst="rect">
            <a:avLst/>
          </a:prstGeom>
          <a:noFill/>
        </p:spPr>
        <p:txBody>
          <a:bodyPr wrap="square" rtlCol="0">
            <a:spAutoFit/>
          </a:bodyPr>
          <a:lstStyle/>
          <a:p>
            <a:pPr lvl="1" algn="ct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téléphone intelligent</a:t>
            </a:r>
          </a:p>
        </p:txBody>
      </p:sp>
      <p:sp>
        <p:nvSpPr>
          <p:cNvPr id="13" name="TextBox 12">
            <a:extLst>
              <a:ext uri="{FF2B5EF4-FFF2-40B4-BE49-F238E27FC236}">
                <a16:creationId xmlns:a16="http://schemas.microsoft.com/office/drawing/2014/main" id="{7A37D90B-99B2-419F-97CE-23C9BADC3032}"/>
              </a:ext>
            </a:extLst>
          </p:cNvPr>
          <p:cNvSpPr txBox="1"/>
          <p:nvPr/>
        </p:nvSpPr>
        <p:spPr>
          <a:xfrm>
            <a:off x="261152" y="4756413"/>
            <a:ext cx="3766837" cy="1477328"/>
          </a:xfrm>
          <a:prstGeom prst="rect">
            <a:avLst/>
          </a:prstGeom>
          <a:noFill/>
        </p:spPr>
        <p:txBody>
          <a:bodyPr wrap="square">
            <a:spAutoFit/>
          </a:bodyPr>
          <a:lstStyle/>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performance de reconnaissance excellente</a:t>
            </a:r>
          </a:p>
          <a:p>
            <a:pPr marL="285750" indent="-285750">
              <a:spcAft>
                <a:spcPts val="1200"/>
              </a:spcAft>
              <a:buFont typeface="Wingdings" panose="05000000000000000000" pitchFamily="2" charset="2"/>
              <a:buChar char="à"/>
            </a:pPr>
            <a:r>
              <a:rPr lang="fr-FR" sz="1600" dirty="0">
                <a:solidFill>
                  <a:schemeClr val="tx1">
                    <a:lumMod val="65000"/>
                    <a:lumOff val="35000"/>
                  </a:schemeClr>
                </a:solidFill>
                <a:cs typeface="Helvetica" panose="020B0604020202020204" pitchFamily="34" charset="0"/>
                <a:sym typeface="Wingdings" panose="05000000000000000000" pitchFamily="2" charset="2"/>
              </a:rPr>
              <a:t>les différentes configurations ne semblent pas affecter les résultats obtenus</a:t>
            </a:r>
            <a:endParaRPr lang="fr-FR" sz="1600" dirty="0">
              <a:solidFill>
                <a:schemeClr val="tx1">
                  <a:lumMod val="65000"/>
                  <a:lumOff val="35000"/>
                </a:schemeClr>
              </a:solidFill>
            </a:endParaRPr>
          </a:p>
        </p:txBody>
      </p:sp>
    </p:spTree>
    <p:extLst>
      <p:ext uri="{BB962C8B-B14F-4D97-AF65-F5344CB8AC3E}">
        <p14:creationId xmlns:p14="http://schemas.microsoft.com/office/powerpoint/2010/main" val="923424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Discussion des résultats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8383D29-DF70-4AD5-AA10-0376DE3C5856}"/>
              </a:ext>
            </a:extLst>
          </p:cNvPr>
          <p:cNvSpPr txBox="1"/>
          <p:nvPr/>
        </p:nvSpPr>
        <p:spPr>
          <a:xfrm>
            <a:off x="434129" y="2037034"/>
            <a:ext cx="8275741" cy="414985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rPr>
              <a:t>amélioration de la performance de reconnaissance de 6% entre la version 1 et la version 2</a:t>
            </a:r>
          </a:p>
          <a:p>
            <a:pPr marL="742950" lvl="1" indent="-285750">
              <a:lnSpc>
                <a:spcPct val="150000"/>
              </a:lnSpc>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IMU 9 axes</a:t>
            </a:r>
          </a:p>
          <a:p>
            <a:pPr marL="285750" indent="-285750">
              <a:lnSpc>
                <a:spcPct val="150000"/>
              </a:lnSpc>
              <a:spcBef>
                <a:spcPts val="6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calcul des angles d’Euler n’est pas nécessaire</a:t>
            </a:r>
          </a:p>
          <a:p>
            <a:pPr marL="285750" indent="-285750">
              <a:lnSpc>
                <a:spcPct val="150000"/>
              </a:lnSpc>
              <a:spcBef>
                <a:spcPts val="6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performance de reconnaissance analogue avec le téléphone</a:t>
            </a:r>
          </a:p>
          <a:p>
            <a:pPr marL="742950" lvl="1" indent="-285750">
              <a:lnSpc>
                <a:spcPct val="150000"/>
              </a:lnSpc>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données filtrées (filtre passe-bas) dans le système d’exploitation</a:t>
            </a:r>
          </a:p>
          <a:p>
            <a:pPr marL="285750" indent="-285750">
              <a:lnSpc>
                <a:spcPct val="150000"/>
              </a:lnSpc>
              <a:spcBef>
                <a:spcPts val="12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sont nécessaires pour confirmer nos résultats</a:t>
            </a:r>
          </a:p>
          <a:p>
            <a:pPr marL="285750" indent="-285750">
              <a:lnSpc>
                <a:spcPct val="150000"/>
              </a:lnSpc>
              <a:spcBef>
                <a:spcPts val="1200"/>
              </a:spcBef>
              <a:buFont typeface="Wingdings" panose="05000000000000000000" pitchFamily="2" charset="2"/>
              <a:buChar char="à"/>
            </a:pPr>
            <a:r>
              <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semble pertinent d’appliquer un filtrage des données obtenues avec le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CA"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CA"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a:t>
            </a:r>
            <a:endParaRPr lang="fr-CA"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1096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19987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Bilan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a:t>
            </a:r>
            <a:r>
              <a:rPr lang="fr-FR" sz="800" b="1" i="1" dirty="0">
                <a:solidFill>
                  <a:srgbClr val="2F71D1"/>
                </a:solidFill>
                <a:latin typeface="Helvetica" panose="020B0604020202020204" pitchFamily="34" charset="0"/>
                <a:cs typeface="Helvetica" panose="020B0604020202020204" pitchFamily="34" charset="0"/>
                <a:sym typeface="Wingdings"/>
              </a:rPr>
              <a:t>Reconnaissance des sols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627F1572-E3A0-4E4E-BA91-7C5BA6616E32}"/>
              </a:ext>
            </a:extLst>
          </p:cNvPr>
          <p:cNvSpPr txBox="1"/>
          <p:nvPr/>
        </p:nvSpPr>
        <p:spPr>
          <a:xfrm>
            <a:off x="434129" y="2037034"/>
            <a:ext cx="8275741" cy="37861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rPr>
              <a:t>nouvelle méthode pour reconnaitre les types de sols grâce aux données inertielles produites par la démarche humaine</a:t>
            </a:r>
          </a:p>
          <a:p>
            <a:pPr marL="742950" lvl="1" indent="-285750">
              <a:lnSpc>
                <a:spcPct val="150000"/>
              </a:lnSpc>
              <a:buFont typeface="Wingdings" panose="05000000000000000000" pitchFamily="2" charset="2"/>
              <a:buChar char="à"/>
            </a:pPr>
            <a:r>
              <a:rPr lang="en-US"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 device</a:t>
            </a:r>
          </a:p>
          <a:p>
            <a:pPr marL="742950" lvl="1" indent="-285750">
              <a:lnSpc>
                <a:spcPct val="150000"/>
              </a:lnSpc>
              <a:buFont typeface="Wingdings" panose="05000000000000000000" pitchFamily="2" charset="2"/>
              <a:buChar char="à"/>
            </a:pP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5 positions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indépendantes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4 types de sols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assez</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éloignés</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des habitats </a:t>
            </a:r>
            <a:r>
              <a:rPr lang="en-US"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intelligents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différences suffisamment importantes pour valider de la faisabilité de la méthode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taux de reconnaissances satisfaisants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améliorations sont encore nécessaires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 de participants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prétraitement des données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22675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Une architecture d’habitat intelligent distribuée</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2730392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21682ED9-726C-4712-97B8-ED8FAAF9C50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1103829"/>
            <a:ext cx="9144000" cy="5730240"/>
          </a:xfrm>
          <a:prstGeom prst="rect">
            <a:avLst/>
          </a:prstGeom>
        </p:spPr>
      </p:pic>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82E3DA5B-B4B3-4BB7-95E2-ACE5640A9EBB}"/>
              </a:ext>
            </a:extLst>
          </p:cNvPr>
          <p:cNvSpPr txBox="1"/>
          <p:nvPr/>
        </p:nvSpPr>
        <p:spPr>
          <a:xfrm>
            <a:off x="390739" y="2075866"/>
            <a:ext cx="8502052" cy="37861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inspirée des architecture de </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cloud </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privé sur site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mécanismes qui garantissent la haute disponibilité de l’infrastructure matérielle et logicielle</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niveau de fiabilité</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à l’échelle simplifiée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moins de complexité dans la maintenance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évolutivité</a:t>
            </a:r>
          </a:p>
          <a:p>
            <a:pPr marL="742950" lvl="1"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Architecture Orientée Services (AOS) </a:t>
            </a:r>
          </a:p>
          <a:p>
            <a:pPr marL="742950" lvl="1" indent="-285750">
              <a:lnSpc>
                <a:spcPct val="150000"/>
              </a:lnSpc>
              <a:buFont typeface="Wingdings" panose="05000000000000000000" pitchFamily="2" charset="2"/>
              <a:buChar char="à"/>
            </a:pP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microservices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864038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Une architecture évolutive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51D17CEC-22B4-400A-9A20-99E8D46BF2EA}"/>
              </a:ext>
            </a:extLst>
          </p:cNvPr>
          <p:cNvSpPr txBox="1"/>
          <p:nvPr/>
        </p:nvSpPr>
        <p:spPr>
          <a:xfrm>
            <a:off x="390739" y="4005783"/>
            <a:ext cx="8502052" cy="2314544"/>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diviser une application en un ensemble de services plus petits, indépendants et interconnectés plutôt que de placer tous les composants logiciels dans une seule instance.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agilité</a:t>
            </a:r>
            <a:r>
              <a:rPr lang="fr-FR" sz="14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réutilisabilité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agnosticisme technologique</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extensibilité</a:t>
            </a:r>
          </a:p>
          <a:p>
            <a:pPr marL="742950" lvl="1" indent="-285750">
              <a:lnSpc>
                <a:spcPct val="150000"/>
              </a:lnSpc>
              <a:buFont typeface="Wingdings" panose="05000000000000000000" pitchFamily="2" charset="2"/>
              <a:buChar char="à"/>
            </a:pPr>
            <a:r>
              <a:rPr lang="fr-FR" sz="14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a:t>
            </a:r>
          </a:p>
        </p:txBody>
      </p:sp>
      <p:graphicFrame>
        <p:nvGraphicFramePr>
          <p:cNvPr id="3" name="Object 2">
            <a:extLst>
              <a:ext uri="{FF2B5EF4-FFF2-40B4-BE49-F238E27FC236}">
                <a16:creationId xmlns:a16="http://schemas.microsoft.com/office/drawing/2014/main" id="{D979A0B7-7914-4BCC-8336-8533D629109C}"/>
              </a:ext>
            </a:extLst>
          </p:cNvPr>
          <p:cNvGraphicFramePr>
            <a:graphicFrameLocks noChangeAspect="1"/>
          </p:cNvGraphicFramePr>
          <p:nvPr>
            <p:extLst>
              <p:ext uri="{D42A27DB-BD31-4B8C-83A1-F6EECF244321}">
                <p14:modId xmlns:p14="http://schemas.microsoft.com/office/powerpoint/2010/main" val="2548803886"/>
              </p:ext>
            </p:extLst>
          </p:nvPr>
        </p:nvGraphicFramePr>
        <p:xfrm>
          <a:off x="2122087" y="1609221"/>
          <a:ext cx="4899825" cy="2241382"/>
        </p:xfrm>
        <a:graphic>
          <a:graphicData uri="http://schemas.openxmlformats.org/presentationml/2006/ole">
            <mc:AlternateContent xmlns:mc="http://schemas.openxmlformats.org/markup-compatibility/2006">
              <mc:Choice xmlns:v="urn:schemas-microsoft-com:vml" Requires="v">
                <p:oleObj name="Acrobat Document" r:id="rId3" imgW="6080547" imgH="2781008" progId="AcroExch.Document.DC">
                  <p:embed/>
                </p:oleObj>
              </mc:Choice>
              <mc:Fallback>
                <p:oleObj name="Acrobat Document" r:id="rId3" imgW="6080547" imgH="2781008" progId="AcroExch.Document.DC">
                  <p:embed/>
                  <p:pic>
                    <p:nvPicPr>
                      <p:cNvPr id="0" name=""/>
                      <p:cNvPicPr/>
                      <p:nvPr/>
                    </p:nvPicPr>
                    <p:blipFill>
                      <a:blip r:embed="rId4"/>
                      <a:stretch>
                        <a:fillRect/>
                      </a:stretch>
                    </p:blipFill>
                    <p:spPr>
                      <a:xfrm>
                        <a:off x="2122087" y="1609221"/>
                        <a:ext cx="4899825" cy="2241382"/>
                      </a:xfrm>
                      <a:prstGeom prst="rect">
                        <a:avLst/>
                      </a:prstGeom>
                    </p:spPr>
                  </p:pic>
                </p:oleObj>
              </mc:Fallback>
            </mc:AlternateContent>
          </a:graphicData>
        </a:graphic>
      </p:graphicFrame>
    </p:spTree>
    <p:extLst>
      <p:ext uri="{BB962C8B-B14F-4D97-AF65-F5344CB8AC3E}">
        <p14:creationId xmlns:p14="http://schemas.microsoft.com/office/powerpoint/2010/main" val="3918009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800" dirty="0">
                <a:solidFill>
                  <a:schemeClr val="bg1"/>
                </a:solidFill>
                <a:latin typeface="Helvetica" panose="020B0604020202020204" pitchFamily="34" charset="0"/>
                <a:cs typeface="Helvetica" panose="020B0604020202020204" pitchFamily="34" charset="0"/>
              </a:rPr>
              <a:t>Architectures de microservices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315C6013-052A-4C0C-913E-2C2F52950859}"/>
              </a:ext>
            </a:extLst>
          </p:cNvPr>
          <p:cNvGraphicFramePr>
            <a:graphicFrameLocks noChangeAspect="1"/>
          </p:cNvGraphicFramePr>
          <p:nvPr>
            <p:extLst>
              <p:ext uri="{D42A27DB-BD31-4B8C-83A1-F6EECF244321}">
                <p14:modId xmlns:p14="http://schemas.microsoft.com/office/powerpoint/2010/main" val="3179257428"/>
              </p:ext>
            </p:extLst>
          </p:nvPr>
        </p:nvGraphicFramePr>
        <p:xfrm>
          <a:off x="634546" y="1698381"/>
          <a:ext cx="3559175" cy="4411662"/>
        </p:xfrm>
        <a:graphic>
          <a:graphicData uri="http://schemas.openxmlformats.org/presentationml/2006/ole">
            <mc:AlternateContent xmlns:mc="http://schemas.openxmlformats.org/markup-compatibility/2006">
              <mc:Choice xmlns:v="urn:schemas-microsoft-com:vml" Requires="v">
                <p:oleObj name="Acrobat Document" r:id="rId3" imgW="3558505" imgH="4411577" progId="AcroExch.Document.DC">
                  <p:embed/>
                </p:oleObj>
              </mc:Choice>
              <mc:Fallback>
                <p:oleObj name="Acrobat Document" r:id="rId3" imgW="3558505" imgH="4411577" progId="AcroExch.Document.DC">
                  <p:embed/>
                  <p:pic>
                    <p:nvPicPr>
                      <p:cNvPr id="0" name=""/>
                      <p:cNvPicPr/>
                      <p:nvPr/>
                    </p:nvPicPr>
                    <p:blipFill>
                      <a:blip r:embed="rId4"/>
                      <a:stretch>
                        <a:fillRect/>
                      </a:stretch>
                    </p:blipFill>
                    <p:spPr>
                      <a:xfrm>
                        <a:off x="634546" y="1698381"/>
                        <a:ext cx="3559175" cy="4411662"/>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9835CC87-BA8D-42F3-859F-F25109F91E8F}"/>
              </a:ext>
            </a:extLst>
          </p:cNvPr>
          <p:cNvSpPr txBox="1"/>
          <p:nvPr/>
        </p:nvSpPr>
        <p:spPr>
          <a:xfrm>
            <a:off x="4437527" y="2140726"/>
            <a:ext cx="4412559" cy="352455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partagent un système d’exploitation hôte unique</a:t>
            </a:r>
            <a:b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b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isolation vis-à-vis du système hôte</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exécution dans des espaces séparés les uns des autres et de certaines parties du système d’exploitation hôte</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utilisation plus efficace des ressources	</a:t>
            </a:r>
          </a:p>
        </p:txBody>
      </p:sp>
      <p:sp>
        <p:nvSpPr>
          <p:cNvPr id="10" name="Rectangle 9">
            <a:extLst>
              <a:ext uri="{FF2B5EF4-FFF2-40B4-BE49-F238E27FC236}">
                <a16:creationId xmlns:a16="http://schemas.microsoft.com/office/drawing/2014/main" id="{3D65D787-5926-4190-950D-4F39E5048D1D}"/>
              </a:ext>
            </a:extLst>
          </p:cNvPr>
          <p:cNvSpPr/>
          <p:nvPr/>
        </p:nvSpPr>
        <p:spPr>
          <a:xfrm>
            <a:off x="390739" y="1528807"/>
            <a:ext cx="1927918" cy="2302964"/>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992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69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801091611"/>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0" name=""/>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Tree>
    <p:extLst>
      <p:ext uri="{BB962C8B-B14F-4D97-AF65-F5344CB8AC3E}">
        <p14:creationId xmlns:p14="http://schemas.microsoft.com/office/powerpoint/2010/main" val="626452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25481"/>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fr-CA" sz="2800" dirty="0">
                <a:solidFill>
                  <a:schemeClr val="bg1"/>
                </a:solidFill>
                <a:latin typeface="Helvetica" panose="020B0604020202020204" pitchFamily="34" charset="0"/>
                <a:cs typeface="Helvetica" panose="020B0604020202020204" pitchFamily="34" charset="0"/>
              </a:rPr>
              <a:t>Contexte</a:t>
            </a:r>
            <a:endParaRPr lang="fr-CA"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a:t>
            </a:fld>
            <a:endParaRPr lang="en-US" sz="10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413BD124-4542-436A-81F6-399B562C290E}"/>
              </a:ext>
            </a:extLst>
          </p:cNvPr>
          <p:cNvSpPr txBox="1"/>
          <p:nvPr/>
        </p:nvSpPr>
        <p:spPr>
          <a:xfrm>
            <a:off x="640422" y="3697975"/>
            <a:ext cx="7863153" cy="872034"/>
          </a:xfrm>
          <a:prstGeom prst="rect">
            <a:avLst/>
          </a:prstGeom>
          <a:noFill/>
        </p:spPr>
        <p:txBody>
          <a:bodyPr wrap="square" rtlCol="0">
            <a:spAutoFit/>
          </a:bodyPr>
          <a:lstStyle/>
          <a:p>
            <a:pPr algn="ctr">
              <a:lnSpc>
                <a:spcPct val="150000"/>
              </a:lnSpc>
            </a:pPr>
            <a:r>
              <a:rPr lang="fr-FR" b="1" dirty="0">
                <a:solidFill>
                  <a:schemeClr val="tx1">
                    <a:lumMod val="65000"/>
                    <a:lumOff val="35000"/>
                  </a:schemeClr>
                </a:solidFill>
                <a:latin typeface="Helvetica" panose="020B0604020202020204" pitchFamily="34" charset="0"/>
                <a:cs typeface="Helvetica" panose="020B0604020202020204" pitchFamily="34" charset="0"/>
              </a:rPr>
              <a:t>ils sont l’une des solutions technologiques potentielles pour amorcer une réponse à cette problématique importante.</a:t>
            </a:r>
          </a:p>
        </p:txBody>
      </p:sp>
      <p:sp>
        <p:nvSpPr>
          <p:cNvPr id="12" name="TextBox 11">
            <a:extLst>
              <a:ext uri="{FF2B5EF4-FFF2-40B4-BE49-F238E27FC236}">
                <a16:creationId xmlns:a16="http://schemas.microsoft.com/office/drawing/2014/main" id="{8D2E4FC8-3E47-4A75-9B9B-B1C8F08545B2}"/>
              </a:ext>
            </a:extLst>
          </p:cNvPr>
          <p:cNvSpPr txBox="1"/>
          <p:nvPr/>
        </p:nvSpPr>
        <p:spPr>
          <a:xfrm>
            <a:off x="1389082" y="2688832"/>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ZoneTexte 2">
            <a:extLst>
              <a:ext uri="{FF2B5EF4-FFF2-40B4-BE49-F238E27FC236}">
                <a16:creationId xmlns:a16="http://schemas.microsoft.com/office/drawing/2014/main" id="{30390AAD-35F1-466C-A45D-F87C6718FDC8}"/>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2830887-EDF3-49FD-B982-3165FA3196E4}"/>
              </a:ext>
            </a:extLst>
          </p:cNvPr>
          <p:cNvSpPr txBox="1"/>
          <p:nvPr/>
        </p:nvSpPr>
        <p:spPr>
          <a:xfrm>
            <a:off x="1389082" y="6356351"/>
            <a:ext cx="6925862" cy="294632"/>
          </a:xfrm>
          <a:prstGeom prst="rect">
            <a:avLst/>
          </a:prstGeom>
          <a:noFill/>
        </p:spPr>
        <p:txBody>
          <a:bodyPr wrap="square" rtlCol="0">
            <a:spAutoFit/>
          </a:bodyPr>
          <a:lstStyle/>
          <a:p>
            <a:pPr>
              <a:lnSpc>
                <a:spcPct val="150000"/>
              </a:lnSpc>
            </a:pP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(Cook </a:t>
            </a:r>
            <a:r>
              <a:rPr lang="fr-FR" sz="10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2009)</a:t>
            </a:r>
            <a:endParaRPr lang="fr-FR" sz="1000"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05017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01E631-BBAB-4EDF-8890-C1F3682A31F6}"/>
              </a:ext>
            </a:extLst>
          </p:cNvPr>
          <p:cNvSpPr txBox="1"/>
          <p:nvPr/>
        </p:nvSpPr>
        <p:spPr>
          <a:xfrm>
            <a:off x="6467428" y="4639077"/>
            <a:ext cx="2410353" cy="958660"/>
          </a:xfrm>
          <a:prstGeom prst="rect">
            <a:avLst/>
          </a:prstGeom>
          <a:noFill/>
        </p:spPr>
        <p:txBody>
          <a:bodyPr wrap="square" rtlCol="0">
            <a:spAutoFit/>
          </a:bodyPr>
          <a:lstStyle/>
          <a:p>
            <a:pPr algn="ctr">
              <a:lnSpc>
                <a:spcPct val="150000"/>
              </a:lnSpc>
            </a:pPr>
            <a:r>
              <a:rPr lang="fr-FR" sz="20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système de fichiers distribué</a:t>
            </a:r>
            <a:endParaRPr lang="fr-FR" sz="2000" b="1" dirty="0">
              <a:solidFill>
                <a:srgbClr val="2F71D1"/>
              </a:solidFill>
              <a:latin typeface="Helvetica" panose="020B0604020202020204" pitchFamily="34" charset="0"/>
              <a:cs typeface="Helvetica" panose="020B0604020202020204" pitchFamily="34" charset="0"/>
            </a:endParaRPr>
          </a:p>
        </p:txBody>
      </p:sp>
      <p:cxnSp>
        <p:nvCxnSpPr>
          <p:cNvPr id="6" name="Straight Arrow Connector 5">
            <a:extLst>
              <a:ext uri="{FF2B5EF4-FFF2-40B4-BE49-F238E27FC236}">
                <a16:creationId xmlns:a16="http://schemas.microsoft.com/office/drawing/2014/main" id="{514B871C-5821-4C86-B2F5-EB7D4B8111ED}"/>
              </a:ext>
            </a:extLst>
          </p:cNvPr>
          <p:cNvCxnSpPr/>
          <p:nvPr/>
        </p:nvCxnSpPr>
        <p:spPr>
          <a:xfrm flipV="1">
            <a:off x="5872480" y="4988689"/>
            <a:ext cx="898710" cy="358815"/>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368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3769341037"/>
              </p:ext>
            </p:extLst>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1E2732A-B44B-4E68-96DB-AABB7C659B6C}"/>
              </a:ext>
            </a:extLst>
          </p:cNvPr>
          <p:cNvSpPr/>
          <p:nvPr/>
        </p:nvSpPr>
        <p:spPr>
          <a:xfrm>
            <a:off x="2733040" y="4500880"/>
            <a:ext cx="3139440" cy="1696720"/>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C9F3C8E-E8D5-43F3-B2AD-9FD25AF8F93B}"/>
              </a:ext>
            </a:extLst>
          </p:cNvPr>
          <p:cNvCxnSpPr>
            <a:cxnSpLocks/>
          </p:cNvCxnSpPr>
          <p:nvPr/>
        </p:nvCxnSpPr>
        <p:spPr>
          <a:xfrm flipH="1">
            <a:off x="2987040" y="4653280"/>
            <a:ext cx="9753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4F5A1B-7EB4-4BB9-B5D7-46E99A0EC949}"/>
              </a:ext>
            </a:extLst>
          </p:cNvPr>
          <p:cNvCxnSpPr>
            <a:cxnSpLocks/>
          </p:cNvCxnSpPr>
          <p:nvPr/>
        </p:nvCxnSpPr>
        <p:spPr>
          <a:xfrm>
            <a:off x="2987040" y="4653280"/>
            <a:ext cx="1076960" cy="133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DF0798-401C-4716-B044-B56FA9E75AA8}"/>
              </a:ext>
            </a:extLst>
          </p:cNvPr>
          <p:cNvCxnSpPr>
            <a:cxnSpLocks/>
          </p:cNvCxnSpPr>
          <p:nvPr/>
        </p:nvCxnSpPr>
        <p:spPr>
          <a:xfrm>
            <a:off x="5872480" y="5242560"/>
            <a:ext cx="965200" cy="0"/>
          </a:xfrm>
          <a:prstGeom prst="straightConnector1">
            <a:avLst/>
          </a:prstGeom>
          <a:ln w="38100">
            <a:solidFill>
              <a:srgbClr val="2F71D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89A40-C367-4770-8455-1B03E2D88FC7}"/>
              </a:ext>
            </a:extLst>
          </p:cNvPr>
          <p:cNvSpPr txBox="1"/>
          <p:nvPr/>
        </p:nvSpPr>
        <p:spPr>
          <a:xfrm>
            <a:off x="6594451" y="4741422"/>
            <a:ext cx="2351757" cy="1287532"/>
          </a:xfrm>
          <a:prstGeom prst="rect">
            <a:avLst/>
          </a:prstGeom>
          <a:noFill/>
        </p:spPr>
        <p:txBody>
          <a:bodyPr wrap="square" rtlCol="0">
            <a:spAutoFit/>
          </a:bodyPr>
          <a:lstStyle/>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Réplication complète</a:t>
            </a:r>
          </a:p>
          <a:p>
            <a:pPr algn="ctr">
              <a:lnSpc>
                <a:spcPct val="150000"/>
              </a:lnSpc>
            </a:pPr>
            <a:r>
              <a:rPr lang="fr-FR" b="1" dirty="0">
                <a:solidFill>
                  <a:srgbClr val="2F71D1"/>
                </a:solidFill>
                <a:latin typeface="Helvetica" panose="020B0604020202020204" pitchFamily="34" charset="0"/>
                <a:cs typeface="Helvetica" panose="020B0604020202020204" pitchFamily="34" charset="0"/>
                <a:sym typeface="Wingdings" panose="05000000000000000000" pitchFamily="2" charset="2"/>
              </a:rPr>
              <a:t> entre f0 et f1</a:t>
            </a:r>
            <a:endParaRPr lang="fr-FR"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5118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matérielle de l’architecture proposée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30884" y="1848340"/>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30884" y="1848340"/>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1522106" y="1706880"/>
            <a:ext cx="4935844" cy="2072639"/>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884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Le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BCFFFFA1-3CDA-4CC0-B558-A930B68D608D}"/>
              </a:ext>
            </a:extLst>
          </p:cNvPr>
          <p:cNvSpPr txBox="1"/>
          <p:nvPr/>
        </p:nvSpPr>
        <p:spPr>
          <a:xfrm>
            <a:off x="390739" y="1528807"/>
            <a:ext cx="8502052" cy="4894160"/>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orchestration</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on parle de services pour identifier les conteneurs</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que doit-il exécuter ? Comment ? Où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réplication à travers les différents nœuds du cluster</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défini le rôle de chaque nœud :</a:t>
            </a:r>
          </a:p>
          <a:p>
            <a:pPr marL="1200150" lvl="2"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managers</a:t>
            </a:r>
            <a:r>
              <a:rPr lang="fr-FR" sz="16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gestion du cluster. Il reçoivent les définitions de services</a:t>
            </a:r>
          </a:p>
          <a:p>
            <a:pPr marL="1200150" lvl="2" indent="-285750">
              <a:lnSpc>
                <a:spcPct val="150000"/>
              </a:lnSpc>
              <a:buFont typeface="Wingdings" panose="05000000000000000000" pitchFamily="2" charset="2"/>
              <a:buChar char="à"/>
            </a:pP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workers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contiennent un agent qui a pour rôle de rendre compte aux managers de l’état des services qui lui leur sont attribué</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par défaut, les nœuds managers sont aussi des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workers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œuvre :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 est préférable d’avoir un nombre impair de manager </a:t>
            </a: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un leader est élu parmi les managers (Raft) </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r>
              <a:rPr lang="fr-FR" sz="12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MacKenzie</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2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al.</a:t>
            </a:r>
            <a:r>
              <a:rPr lang="fr-FR" sz="12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2006)</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leader est responsable de toutes les décisions des managers</a:t>
            </a:r>
          </a:p>
        </p:txBody>
      </p:sp>
    </p:spTree>
    <p:extLst>
      <p:ext uri="{BB962C8B-B14F-4D97-AF65-F5344CB8AC3E}">
        <p14:creationId xmlns:p14="http://schemas.microsoft.com/office/powerpoint/2010/main" val="3368654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extLst>
              <p:ext uri="{D42A27DB-BD31-4B8C-83A1-F6EECF244321}">
                <p14:modId xmlns:p14="http://schemas.microsoft.com/office/powerpoint/2010/main" val="2623239467"/>
              </p:ext>
            </p:extLst>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spTree>
    <p:extLst>
      <p:ext uri="{BB962C8B-B14F-4D97-AF65-F5344CB8AC3E}">
        <p14:creationId xmlns:p14="http://schemas.microsoft.com/office/powerpoint/2010/main" val="4016639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9CD288EB-29D3-455D-8F8F-9D5D03326372}"/>
              </a:ext>
            </a:extLst>
          </p:cNvPr>
          <p:cNvCxnSpPr>
            <a:cxnSpLocks/>
          </p:cNvCxnSpPr>
          <p:nvPr/>
        </p:nvCxnSpPr>
        <p:spPr>
          <a:xfrm flipH="1">
            <a:off x="1893582" y="316911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AF5E82-818D-42DD-95EC-837C96B33722}"/>
              </a:ext>
            </a:extLst>
          </p:cNvPr>
          <p:cNvCxnSpPr>
            <a:cxnSpLocks/>
          </p:cNvCxnSpPr>
          <p:nvPr/>
        </p:nvCxnSpPr>
        <p:spPr>
          <a:xfrm>
            <a:off x="1881511" y="324104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9D375-1662-482F-95EA-61BB0398090B}"/>
              </a:ext>
            </a:extLst>
          </p:cNvPr>
          <p:cNvSpPr txBox="1"/>
          <p:nvPr/>
        </p:nvSpPr>
        <p:spPr>
          <a:xfrm>
            <a:off x="5349634" y="4171147"/>
            <a:ext cx="3652851" cy="2047227"/>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il est impossible d’avoir une autre défaillance, car le quorum ne pourra plus être respecté</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2019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1881511"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1869440"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775162-8A5B-4CCE-9C15-E7479CE8CB6B}"/>
              </a:ext>
            </a:extLst>
          </p:cNvPr>
          <p:cNvSpPr txBox="1"/>
          <p:nvPr/>
        </p:nvSpPr>
        <p:spPr>
          <a:xfrm>
            <a:off x="5349634" y="4330338"/>
            <a:ext cx="350045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fonctionnement du cluster n’est pas altéré</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accord entre m1 et m2 pour déterminer un nouveau leader</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98834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Fiabilité</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59C3E670-8CDA-410D-A99B-7B5820D7FC6F}"/>
              </a:ext>
            </a:extLst>
          </p:cNvPr>
          <p:cNvGraphicFramePr>
            <a:graphicFrameLocks noChangeAspect="1"/>
          </p:cNvGraphicFramePr>
          <p:nvPr/>
        </p:nvGraphicFramePr>
        <p:xfrm>
          <a:off x="-679756" y="1772591"/>
          <a:ext cx="8061325" cy="4471987"/>
        </p:xfrm>
        <a:graphic>
          <a:graphicData uri="http://schemas.openxmlformats.org/presentationml/2006/ole">
            <mc:AlternateContent xmlns:mc="http://schemas.openxmlformats.org/markup-compatibility/2006">
              <mc:Choice xmlns:v="urn:schemas-microsoft-com:vml" Requires="v">
                <p:oleObj name="Acrobat Document" r:id="rId3" imgW="8061606" imgH="4472553" progId="AcroExch.Document.DC">
                  <p:embed/>
                </p:oleObj>
              </mc:Choice>
              <mc:Fallback>
                <p:oleObj name="Acrobat Document" r:id="rId3" imgW="8061606" imgH="4472553" progId="AcroExch.Document.DC">
                  <p:embed/>
                  <p:pic>
                    <p:nvPicPr>
                      <p:cNvPr id="2" name="Object 1">
                        <a:extLst>
                          <a:ext uri="{FF2B5EF4-FFF2-40B4-BE49-F238E27FC236}">
                            <a16:creationId xmlns:a16="http://schemas.microsoft.com/office/drawing/2014/main" id="{59C3E670-8CDA-410D-A99B-7B5820D7FC6F}"/>
                          </a:ext>
                        </a:extLst>
                      </p:cNvPr>
                      <p:cNvPicPr/>
                      <p:nvPr/>
                    </p:nvPicPr>
                    <p:blipFill>
                      <a:blip r:embed="rId4"/>
                      <a:stretch>
                        <a:fillRect/>
                      </a:stretch>
                    </p:blipFill>
                    <p:spPr>
                      <a:xfrm>
                        <a:off x="-679756" y="1772591"/>
                        <a:ext cx="8061325" cy="44719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2D545DB-E5CD-4A23-9103-B6288B1200FD}"/>
              </a:ext>
            </a:extLst>
          </p:cNvPr>
          <p:cNvSpPr/>
          <p:nvPr/>
        </p:nvSpPr>
        <p:spPr>
          <a:xfrm>
            <a:off x="5098426" y="1772590"/>
            <a:ext cx="2379334" cy="318548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FB0BB5-3F5D-4803-A3C0-99136639D60B}"/>
              </a:ext>
            </a:extLst>
          </p:cNvPr>
          <p:cNvSpPr txBox="1"/>
          <p:nvPr/>
        </p:nvSpPr>
        <p:spPr>
          <a:xfrm>
            <a:off x="5349635" y="2010872"/>
            <a:ext cx="3794365"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quorum RAFT :</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m0 a été élu leader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E19AF6-0DF2-444B-988F-4FC1D888CC70}"/>
                  </a:ext>
                </a:extLst>
              </p:cNvPr>
              <p:cNvSpPr txBox="1"/>
              <p:nvPr/>
            </p:nvSpPr>
            <p:spPr>
              <a:xfrm>
                <a:off x="5759525" y="2590260"/>
                <a:ext cx="2345129"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f>
                          <m:fPr>
                            <m:type m:val="lin"/>
                            <m:ctrlPr>
                              <a:rPr lang="en-US"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𝑁</m:t>
                            </m:r>
                            <m:r>
                              <a:rPr lang="en-US" b="0" i="1" smtClean="0">
                                <a:solidFill>
                                  <a:schemeClr val="tx1">
                                    <a:lumMod val="65000"/>
                                    <a:lumOff val="35000"/>
                                  </a:schemeClr>
                                </a:solidFill>
                                <a:latin typeface="Cambria Math" panose="02040503050406030204" pitchFamily="18" charset="0"/>
                              </a:rPr>
                              <m:t>−1)</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défaillances</a:t>
                </a:r>
              </a:p>
            </p:txBody>
          </p:sp>
        </mc:Choice>
        <mc:Fallback xmlns="">
          <p:sp>
            <p:nvSpPr>
              <p:cNvPr id="5" name="TextBox 4">
                <a:extLst>
                  <a:ext uri="{FF2B5EF4-FFF2-40B4-BE49-F238E27FC236}">
                    <a16:creationId xmlns:a16="http://schemas.microsoft.com/office/drawing/2014/main" id="{8DE19AF6-0DF2-444B-988F-4FC1D888CC70}"/>
                  </a:ext>
                </a:extLst>
              </p:cNvPr>
              <p:cNvSpPr txBox="1">
                <a:spLocks noRot="1" noChangeAspect="1" noMove="1" noResize="1" noEditPoints="1" noAdjustHandles="1" noChangeArrowheads="1" noChangeShapeType="1" noTextEdit="1"/>
              </p:cNvSpPr>
              <p:nvPr/>
            </p:nvSpPr>
            <p:spPr>
              <a:xfrm>
                <a:off x="5759525" y="2590260"/>
                <a:ext cx="2345129" cy="276999"/>
              </a:xfrm>
              <a:prstGeom prst="rect">
                <a:avLst/>
              </a:prstGeom>
              <a:blipFill>
                <a:blip r:embed="rId5"/>
                <a:stretch>
                  <a:fillRect l="-1299" t="-175556" r="-5714"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FFD91-309C-4112-9312-5E1012F70205}"/>
                  </a:ext>
                </a:extLst>
              </p:cNvPr>
              <p:cNvSpPr txBox="1"/>
              <p:nvPr/>
            </p:nvSpPr>
            <p:spPr>
              <a:xfrm>
                <a:off x="5759524" y="2974066"/>
                <a:ext cx="2151358"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tx1">
                                <a:lumMod val="65000"/>
                                <a:lumOff val="35000"/>
                              </a:schemeClr>
                            </a:solidFill>
                            <a:latin typeface="Cambria Math" panose="02040503050406030204" pitchFamily="18" charset="0"/>
                          </a:rPr>
                        </m:ctrlPr>
                      </m:dPr>
                      <m:e>
                        <m:d>
                          <m:dPr>
                            <m:ctrlPr>
                              <a:rPr lang="en-US" b="0" i="1" smtClean="0">
                                <a:solidFill>
                                  <a:schemeClr val="tx1">
                                    <a:lumMod val="65000"/>
                                    <a:lumOff val="35000"/>
                                  </a:schemeClr>
                                </a:solidFill>
                                <a:latin typeface="Cambria Math" panose="02040503050406030204" pitchFamily="18" charset="0"/>
                              </a:rPr>
                            </m:ctrlPr>
                          </m:dPr>
                          <m:e>
                            <m:f>
                              <m:fPr>
                                <m:type m:val="lin"/>
                                <m:ctrlPr>
                                  <a:rPr lang="en-US" b="0" i="1" smtClean="0">
                                    <a:solidFill>
                                      <a:schemeClr val="tx1">
                                        <a:lumMod val="65000"/>
                                        <a:lumOff val="35000"/>
                                      </a:schemeClr>
                                    </a:solidFill>
                                    <a:latin typeface="Cambria Math" panose="02040503050406030204" pitchFamily="18" charset="0"/>
                                  </a:rPr>
                                </m:ctrlPr>
                              </m:fPr>
                              <m:num>
                                <m:r>
                                  <a:rPr lang="en-US" b="0" i="1" smtClean="0">
                                    <a:solidFill>
                                      <a:schemeClr val="tx1">
                                        <a:lumMod val="65000"/>
                                        <a:lumOff val="35000"/>
                                      </a:schemeClr>
                                    </a:solidFill>
                                    <a:latin typeface="Cambria Math" panose="02040503050406030204" pitchFamily="18" charset="0"/>
                                  </a:rPr>
                                  <m:t>𝑁</m:t>
                                </m:r>
                              </m:num>
                              <m:den>
                                <m:r>
                                  <a:rPr lang="en-US" b="0" i="1" smtClean="0">
                                    <a:solidFill>
                                      <a:schemeClr val="tx1">
                                        <a:lumMod val="65000"/>
                                        <a:lumOff val="35000"/>
                                      </a:schemeClr>
                                    </a:solidFill>
                                    <a:latin typeface="Cambria Math" panose="02040503050406030204" pitchFamily="18" charset="0"/>
                                  </a:rPr>
                                  <m:t>2</m:t>
                                </m:r>
                              </m:den>
                            </m:f>
                          </m:e>
                        </m:d>
                        <m:r>
                          <a:rPr lang="en-US" b="0" i="1" smtClean="0">
                            <a:solidFill>
                              <a:schemeClr val="tx1">
                                <a:lumMod val="65000"/>
                                <a:lumOff val="35000"/>
                              </a:schemeClr>
                            </a:solidFill>
                            <a:latin typeface="Cambria Math" panose="02040503050406030204" pitchFamily="18" charset="0"/>
                          </a:rPr>
                          <m:t>+1</m:t>
                        </m:r>
                      </m:e>
                    </m:d>
                    <m:r>
                      <a:rPr lang="en-US" b="0" i="1" smtClean="0">
                        <a:solidFill>
                          <a:schemeClr val="tx1">
                            <a:lumMod val="65000"/>
                            <a:lumOff val="35000"/>
                          </a:schemeClr>
                        </a:solidFill>
                        <a:latin typeface="Cambria Math" panose="02040503050406030204" pitchFamily="18" charset="0"/>
                      </a:rPr>
                      <m:t> </m:t>
                    </m:r>
                  </m:oMath>
                </a14:m>
                <a:r>
                  <a:rPr lang="en-US" dirty="0">
                    <a:solidFill>
                      <a:schemeClr val="tx1">
                        <a:lumMod val="65000"/>
                        <a:lumOff val="35000"/>
                      </a:schemeClr>
                    </a:solidFill>
                  </a:rPr>
                  <a:t>décideurs</a:t>
                </a:r>
              </a:p>
            </p:txBody>
          </p:sp>
        </mc:Choice>
        <mc:Fallback xmlns="">
          <p:sp>
            <p:nvSpPr>
              <p:cNvPr id="18" name="TextBox 17">
                <a:extLst>
                  <a:ext uri="{FF2B5EF4-FFF2-40B4-BE49-F238E27FC236}">
                    <a16:creationId xmlns:a16="http://schemas.microsoft.com/office/drawing/2014/main" id="{6D6FFD91-309C-4112-9312-5E1012F70205}"/>
                  </a:ext>
                </a:extLst>
              </p:cNvPr>
              <p:cNvSpPr txBox="1">
                <a:spLocks noRot="1" noChangeAspect="1" noMove="1" noResize="1" noEditPoints="1" noAdjustHandles="1" noChangeArrowheads="1" noChangeShapeType="1" noTextEdit="1"/>
              </p:cNvSpPr>
              <p:nvPr/>
            </p:nvSpPr>
            <p:spPr>
              <a:xfrm>
                <a:off x="5759524" y="2974066"/>
                <a:ext cx="2151358" cy="276999"/>
              </a:xfrm>
              <a:prstGeom prst="rect">
                <a:avLst/>
              </a:prstGeom>
              <a:blipFill>
                <a:blip r:embed="rId6"/>
                <a:stretch>
                  <a:fillRect l="-3399" t="-175556" r="-5949" b="-25555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451DC59-9B82-438F-BF45-6E03D921CCD3}"/>
              </a:ext>
            </a:extLst>
          </p:cNvPr>
          <p:cNvCxnSpPr>
            <a:cxnSpLocks/>
          </p:cNvCxnSpPr>
          <p:nvPr/>
        </p:nvCxnSpPr>
        <p:spPr>
          <a:xfrm flipH="1">
            <a:off x="3533452" y="2010872"/>
            <a:ext cx="536570" cy="4376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6DEE2C-E03A-448A-A0CA-867052F49E18}"/>
              </a:ext>
            </a:extLst>
          </p:cNvPr>
          <p:cNvCxnSpPr>
            <a:cxnSpLocks/>
          </p:cNvCxnSpPr>
          <p:nvPr/>
        </p:nvCxnSpPr>
        <p:spPr>
          <a:xfrm>
            <a:off x="3521381" y="2082800"/>
            <a:ext cx="650240" cy="37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9C39DC-AAFE-4F1F-AFA7-35867428C0C1}"/>
              </a:ext>
            </a:extLst>
          </p:cNvPr>
          <p:cNvSpPr txBox="1"/>
          <p:nvPr/>
        </p:nvSpPr>
        <p:spPr>
          <a:xfrm>
            <a:off x="5349635" y="4008584"/>
            <a:ext cx="3646714" cy="241655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w0 n’est pas un nœud manager sa défaillance n’a pas d’impact sur le bon fonctionnement du cluster</a:t>
            </a:r>
          </a:p>
          <a:p>
            <a:pPr marL="285750" indent="-285750">
              <a:lnSpc>
                <a:spcPct val="150000"/>
              </a:lnSpc>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 cluster dispose de moins de ressources</a:t>
            </a:r>
            <a:endParaRPr lang="fr-FR" sz="1600" b="1" dirty="0">
              <a:solidFill>
                <a:srgbClr val="2F71D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018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extLst>
              <p:ext uri="{D42A27DB-BD31-4B8C-83A1-F6EECF244321}">
                <p14:modId xmlns:p14="http://schemas.microsoft.com/office/powerpoint/2010/main" val="664639335"/>
              </p:ext>
            </p:extLst>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0" name=""/>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1921837"/>
            <a:ext cx="3500450" cy="4417107"/>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réseaux superposés (overlay networks)</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encapsulation des trames réseau de la couche 2 dans la couche 4 (UDP)</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simplifier la complexité de la gestion des différents réseaux virtuels nécessaires aux conteneurs pour communiquer entre eux</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redondance réseau</a:t>
            </a:r>
          </a:p>
        </p:txBody>
      </p:sp>
    </p:spTree>
    <p:extLst>
      <p:ext uri="{BB962C8B-B14F-4D97-AF65-F5344CB8AC3E}">
        <p14:creationId xmlns:p14="http://schemas.microsoft.com/office/powerpoint/2010/main" val="2331032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Communication entre les conteneurs</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79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89808" y="2432250"/>
            <a:ext cx="3500450" cy="241655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a:t>
            </a:r>
            <a:r>
              <a:rPr lang="fr-FR"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ingress</a:t>
            </a: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réseau superposé particulier</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faciliter la répartition de la charge pour les différents services entre les nœuds du cluster</a:t>
            </a:r>
          </a:p>
        </p:txBody>
      </p:sp>
    </p:spTree>
    <p:extLst>
      <p:ext uri="{BB962C8B-B14F-4D97-AF65-F5344CB8AC3E}">
        <p14:creationId xmlns:p14="http://schemas.microsoft.com/office/powerpoint/2010/main" val="114278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a:t>
            </a:fld>
            <a:endParaRPr lang="en-US" sz="10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A310D6FE-EDA6-4EF6-B818-C18CE1D1C032}"/>
              </a:ext>
            </a:extLst>
          </p:cNvPr>
          <p:cNvSpPr txBox="1"/>
          <p:nvPr/>
        </p:nvSpPr>
        <p:spPr>
          <a:xfrm>
            <a:off x="512466" y="3335114"/>
            <a:ext cx="8289890" cy="2672526"/>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Selon </a:t>
            </a:r>
            <a:r>
              <a:rPr lang="fr-FR"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Sadri</a:t>
            </a: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(2011), il s’agit d’enrichir l’environnement dans lequel l’Homme évolue, avec la technologie pour :</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extraire le contexte et apprendre son comportement</a:t>
            </a:r>
          </a:p>
          <a:p>
            <a:pPr marL="742950" lvl="1"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prendre des décisions et lui porter assistance</a:t>
            </a: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lnSpc>
                <a:spcPct val="150000"/>
              </a:lnSpc>
              <a:buFont typeface="Wingdings" panose="05000000000000000000" pitchFamily="2" charset="2"/>
              <a:buChar char="à"/>
            </a:pPr>
            <a:endParaRPr lang="fr-FR"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 name="Arrow: Down 7">
            <a:extLst>
              <a:ext uri="{FF2B5EF4-FFF2-40B4-BE49-F238E27FC236}">
                <a16:creationId xmlns:a16="http://schemas.microsoft.com/office/drawing/2014/main" id="{A569ACE9-3309-40FA-A47A-3E98BB15CBB2}"/>
              </a:ext>
            </a:extLst>
          </p:cNvPr>
          <p:cNvSpPr/>
          <p:nvPr/>
        </p:nvSpPr>
        <p:spPr>
          <a:xfrm>
            <a:off x="4399383" y="2280087"/>
            <a:ext cx="345232" cy="300104"/>
          </a:xfrm>
          <a:prstGeom prst="downArrow">
            <a:avLst/>
          </a:prstGeom>
          <a:solidFill>
            <a:srgbClr val="2F7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AEC51BCB-6498-4970-B5F6-34A3EE362990}"/>
              </a:ext>
            </a:extLst>
          </p:cNvPr>
          <p:cNvSpPr txBox="1"/>
          <p:nvPr/>
        </p:nvSpPr>
        <p:spPr>
          <a:xfrm>
            <a:off x="1389082" y="2519436"/>
            <a:ext cx="6365835" cy="537391"/>
          </a:xfrm>
          <a:prstGeom prst="rect">
            <a:avLst/>
          </a:prstGeom>
          <a:noFill/>
        </p:spPr>
        <p:txBody>
          <a:bodyPr wrap="square" rtlCol="0">
            <a:spAutoFit/>
          </a:bodyPr>
          <a:lstStyle/>
          <a:p>
            <a:pPr algn="ctr">
              <a:lnSpc>
                <a:spcPct val="150000"/>
              </a:lnSpc>
            </a:pP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L’INTELLIGENCE AMBIANTE (</a:t>
            </a:r>
            <a:r>
              <a:rPr lang="en-US" sz="22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IAm</a:t>
            </a:r>
            <a:r>
              <a:rPr lang="en-US"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t>
            </a:r>
            <a:endParaRPr lang="fr-FR" sz="2200" b="1" dirty="0">
              <a:solidFill>
                <a:srgbClr val="2F71D1"/>
              </a:solidFill>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en-US" sz="2200" b="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FR" sz="2200" b="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2" name="ZoneTexte 2">
            <a:extLst>
              <a:ext uri="{FF2B5EF4-FFF2-40B4-BE49-F238E27FC236}">
                <a16:creationId xmlns:a16="http://schemas.microsoft.com/office/drawing/2014/main" id="{C7992260-B833-401B-91C8-E5367140BE6A}"/>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1510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200" dirty="0">
                <a:latin typeface="Helvetica" panose="020B0604020202020204" pitchFamily="34" charset="0"/>
                <a:cs typeface="Helvetica" panose="020B0604020202020204" pitchFamily="34" charset="0"/>
              </a:rPr>
              <a:t>	</a:t>
            </a:r>
            <a:r>
              <a:rPr lang="fr-FR" sz="2000" dirty="0">
                <a:solidFill>
                  <a:schemeClr val="bg1"/>
                </a:solidFill>
                <a:latin typeface="Helvetica" panose="020B0604020202020204" pitchFamily="34" charset="0"/>
                <a:cs typeface="Helvetica" panose="020B0604020202020204" pitchFamily="34" charset="0"/>
              </a:rPr>
              <a:t>Communication entre le système hôte et les conteneurs</a:t>
            </a:r>
            <a:endParaRPr lang="fr-FR" sz="32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119743" y="1752474"/>
            <a:ext cx="3635829" cy="4786439"/>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réseau « bridge »</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relier tous les réseaux superposés (et  «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ingress</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 au réseau physique du système hôte des nœuds du cluster </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transfert des données est chiffré par défaut (AES-GSM)</a:t>
            </a:r>
          </a:p>
          <a:p>
            <a:pPr marL="742950" lvl="1"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la clé de chiffrement est partagée entre les managers et remplacée toutes les 12 heures</a:t>
            </a:r>
          </a:p>
        </p:txBody>
      </p:sp>
    </p:spTree>
    <p:extLst>
      <p:ext uri="{BB962C8B-B14F-4D97-AF65-F5344CB8AC3E}">
        <p14:creationId xmlns:p14="http://schemas.microsoft.com/office/powerpoint/2010/main" val="3793635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Accès depuis « l’extérieur »</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F351375-AF84-46EC-B506-EF5DC2044154}"/>
              </a:ext>
            </a:extLst>
          </p:cNvPr>
          <p:cNvGraphicFramePr>
            <a:graphicFrameLocks noChangeAspect="1"/>
          </p:cNvGraphicFramePr>
          <p:nvPr/>
        </p:nvGraphicFramePr>
        <p:xfrm>
          <a:off x="3861175" y="1921837"/>
          <a:ext cx="4831034" cy="3806718"/>
        </p:xfrm>
        <a:graphic>
          <a:graphicData uri="http://schemas.openxmlformats.org/presentationml/2006/ole">
            <mc:AlternateContent xmlns:mc="http://schemas.openxmlformats.org/markup-compatibility/2006">
              <mc:Choice xmlns:v="urn:schemas-microsoft-com:vml" Requires="v">
                <p:oleObj name="Acrobat Document" r:id="rId3" imgW="5173803" imgH="4076424" progId="AcroExch.Document.DC">
                  <p:embed/>
                </p:oleObj>
              </mc:Choice>
              <mc:Fallback>
                <p:oleObj name="Acrobat Document" r:id="rId3" imgW="5173803" imgH="4076424" progId="AcroExch.Document.DC">
                  <p:embed/>
                  <p:pic>
                    <p:nvPicPr>
                      <p:cNvPr id="3" name="Object 2">
                        <a:extLst>
                          <a:ext uri="{FF2B5EF4-FFF2-40B4-BE49-F238E27FC236}">
                            <a16:creationId xmlns:a16="http://schemas.microsoft.com/office/drawing/2014/main" id="{EF351375-AF84-46EC-B506-EF5DC2044154}"/>
                          </a:ext>
                        </a:extLst>
                      </p:cNvPr>
                      <p:cNvPicPr/>
                      <p:nvPr/>
                    </p:nvPicPr>
                    <p:blipFill>
                      <a:blip r:embed="rId4"/>
                      <a:stretch>
                        <a:fillRect/>
                      </a:stretch>
                    </p:blipFill>
                    <p:spPr>
                      <a:xfrm>
                        <a:off x="3861175" y="1921837"/>
                        <a:ext cx="4831034" cy="380671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896C99-9DC1-4FCC-9A89-EDF760AF469F}"/>
              </a:ext>
            </a:extLst>
          </p:cNvPr>
          <p:cNvSpPr txBox="1"/>
          <p:nvPr/>
        </p:nvSpPr>
        <p:spPr>
          <a:xfrm>
            <a:off x="87086" y="2170640"/>
            <a:ext cx="3635829" cy="3678443"/>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chaque conteneurs possède sa propre adresse IP virtuelle</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 protocole IPVS redirige les requêtes TCP/UDP vers les adresses virtuelles des conteneurs</a:t>
            </a:r>
          </a:p>
          <a:p>
            <a:pPr marL="285750" indent="-285750">
              <a:lnSpc>
                <a:spcPct val="150000"/>
              </a:lnSpc>
              <a:spcBef>
                <a:spcPts val="1200"/>
              </a:spcBef>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le protocole IPVS permet une répartition de la charge au niveau des répliques grâce à l’algorithme Round-Robin</a:t>
            </a:r>
          </a:p>
        </p:txBody>
      </p:sp>
    </p:spTree>
    <p:extLst>
      <p:ext uri="{BB962C8B-B14F-4D97-AF65-F5344CB8AC3E}">
        <p14:creationId xmlns:p14="http://schemas.microsoft.com/office/powerpoint/2010/main" val="729580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Proxy Inverse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5" name="Object 4">
            <a:extLst>
              <a:ext uri="{FF2B5EF4-FFF2-40B4-BE49-F238E27FC236}">
                <a16:creationId xmlns:a16="http://schemas.microsoft.com/office/drawing/2014/main" id="{41DBD2FA-C077-4C1E-AA1C-C07E752D2B11}"/>
              </a:ext>
            </a:extLst>
          </p:cNvPr>
          <p:cNvGraphicFramePr>
            <a:graphicFrameLocks noChangeAspect="1"/>
          </p:cNvGraphicFramePr>
          <p:nvPr>
            <p:extLst>
              <p:ext uri="{D42A27DB-BD31-4B8C-83A1-F6EECF244321}">
                <p14:modId xmlns:p14="http://schemas.microsoft.com/office/powerpoint/2010/main" val="1007886197"/>
              </p:ext>
            </p:extLst>
          </p:nvPr>
        </p:nvGraphicFramePr>
        <p:xfrm>
          <a:off x="261485" y="2429616"/>
          <a:ext cx="4879294" cy="2949190"/>
        </p:xfrm>
        <a:graphic>
          <a:graphicData uri="http://schemas.openxmlformats.org/presentationml/2006/ole">
            <mc:AlternateContent xmlns:mc="http://schemas.openxmlformats.org/markup-compatibility/2006">
              <mc:Choice xmlns:v="urn:schemas-microsoft-com:vml" Requires="v">
                <p:oleObj name="Acrobat Document" r:id="rId3" imgW="6164332" imgH="3725919" progId="AcroExch.Document.DC">
                  <p:embed/>
                </p:oleObj>
              </mc:Choice>
              <mc:Fallback>
                <p:oleObj name="Acrobat Document" r:id="rId3" imgW="6164332" imgH="3725919" progId="AcroExch.Document.DC">
                  <p:embed/>
                  <p:pic>
                    <p:nvPicPr>
                      <p:cNvPr id="0" name=""/>
                      <p:cNvPicPr/>
                      <p:nvPr/>
                    </p:nvPicPr>
                    <p:blipFill>
                      <a:blip r:embed="rId4"/>
                      <a:stretch>
                        <a:fillRect/>
                      </a:stretch>
                    </p:blipFill>
                    <p:spPr>
                      <a:xfrm>
                        <a:off x="261485" y="2429616"/>
                        <a:ext cx="4879294" cy="29491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E3C9FFF-43D2-4BF0-9B26-BA1929E037ED}"/>
              </a:ext>
            </a:extLst>
          </p:cNvPr>
          <p:cNvSpPr txBox="1"/>
          <p:nvPr/>
        </p:nvSpPr>
        <p:spPr>
          <a:xfrm>
            <a:off x="5246686" y="2439027"/>
            <a:ext cx="3635829" cy="2939779"/>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répartition de la charge au niveau des nœuds </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accès externe unifié et sécurisé aux différents services</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échanges de données chiffrés (HTTS)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971490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Base de données répliquée</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7" name="Object 6">
            <a:extLst>
              <a:ext uri="{FF2B5EF4-FFF2-40B4-BE49-F238E27FC236}">
                <a16:creationId xmlns:a16="http://schemas.microsoft.com/office/drawing/2014/main" id="{7B9488EB-E465-4B1E-99C6-4BF8905CB077}"/>
              </a:ext>
            </a:extLst>
          </p:cNvPr>
          <p:cNvGraphicFramePr>
            <a:graphicFrameLocks noChangeAspect="1"/>
          </p:cNvGraphicFramePr>
          <p:nvPr>
            <p:extLst>
              <p:ext uri="{D42A27DB-BD31-4B8C-83A1-F6EECF244321}">
                <p14:modId xmlns:p14="http://schemas.microsoft.com/office/powerpoint/2010/main" val="3612629615"/>
              </p:ext>
            </p:extLst>
          </p:nvPr>
        </p:nvGraphicFramePr>
        <p:xfrm>
          <a:off x="2233997" y="3951299"/>
          <a:ext cx="4614953" cy="2770177"/>
        </p:xfrm>
        <a:graphic>
          <a:graphicData uri="http://schemas.openxmlformats.org/presentationml/2006/ole">
            <mc:AlternateContent xmlns:mc="http://schemas.openxmlformats.org/markup-compatibility/2006">
              <mc:Choice xmlns:v="urn:schemas-microsoft-com:vml" Requires="v">
                <p:oleObj name="Acrobat Document" r:id="rId3" imgW="6080547" imgH="3649593" progId="AcroExch.Document.DC">
                  <p:embed/>
                </p:oleObj>
              </mc:Choice>
              <mc:Fallback>
                <p:oleObj name="Acrobat Document" r:id="rId3" imgW="6080547" imgH="3649593" progId="AcroExch.Document.DC">
                  <p:embed/>
                  <p:pic>
                    <p:nvPicPr>
                      <p:cNvPr id="7" name="Object 6">
                        <a:extLst>
                          <a:ext uri="{FF2B5EF4-FFF2-40B4-BE49-F238E27FC236}">
                            <a16:creationId xmlns:a16="http://schemas.microsoft.com/office/drawing/2014/main" id="{7B9488EB-E465-4B1E-99C6-4BF8905CB077}"/>
                          </a:ext>
                        </a:extLst>
                      </p:cNvPr>
                      <p:cNvPicPr/>
                      <p:nvPr/>
                    </p:nvPicPr>
                    <p:blipFill>
                      <a:blip r:embed="rId4"/>
                      <a:stretch>
                        <a:fillRect/>
                      </a:stretch>
                    </p:blipFill>
                    <p:spPr>
                      <a:xfrm>
                        <a:off x="2233997" y="3951299"/>
                        <a:ext cx="4614953" cy="277017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BA9890-00EA-4959-9330-2D84D23809FC}"/>
              </a:ext>
            </a:extLst>
          </p:cNvPr>
          <p:cNvSpPr txBox="1"/>
          <p:nvPr/>
        </p:nvSpPr>
        <p:spPr>
          <a:xfrm>
            <a:off x="390739" y="1528807"/>
            <a:ext cx="8502401" cy="2262671"/>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architecture d’ensemble de répliques composée d’un nœud principal et de deux nœuds secondaires (P-S-S)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pouls entre les 3 nœuds (A)</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après 10s de délais, si le pouls n’est pas retourné à son émetteur, le récepteur est considéré inaccessible (B)</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s’il s’agit du nœud principal, un processus d’élection est déclenché (C)</a:t>
            </a:r>
          </a:p>
        </p:txBody>
      </p:sp>
    </p:spTree>
    <p:extLst>
      <p:ext uri="{BB962C8B-B14F-4D97-AF65-F5344CB8AC3E}">
        <p14:creationId xmlns:p14="http://schemas.microsoft.com/office/powerpoint/2010/main" val="579559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Organisation des conteneurs dans notre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BBF9A30-EE40-488A-9B41-A92C25B40A1B}"/>
              </a:ext>
            </a:extLst>
          </p:cNvPr>
          <p:cNvGraphicFramePr>
            <a:graphicFrameLocks noChangeAspect="1"/>
          </p:cNvGraphicFramePr>
          <p:nvPr>
            <p:extLst>
              <p:ext uri="{D42A27DB-BD31-4B8C-83A1-F6EECF244321}">
                <p14:modId xmlns:p14="http://schemas.microsoft.com/office/powerpoint/2010/main" val="2137432612"/>
              </p:ext>
            </p:extLst>
          </p:nvPr>
        </p:nvGraphicFramePr>
        <p:xfrm>
          <a:off x="1769891" y="1625399"/>
          <a:ext cx="5202301" cy="3212991"/>
        </p:xfrm>
        <a:graphic>
          <a:graphicData uri="http://schemas.openxmlformats.org/presentationml/2006/ole">
            <mc:AlternateContent xmlns:mc="http://schemas.openxmlformats.org/markup-compatibility/2006">
              <mc:Choice xmlns:v="urn:schemas-microsoft-com:vml" Requires="v">
                <p:oleObj name="Acrobat Document" r:id="rId3" imgW="6255772" imgH="3863222" progId="AcroExch.Document.DC">
                  <p:embed/>
                </p:oleObj>
              </mc:Choice>
              <mc:Fallback>
                <p:oleObj name="Acrobat Document" r:id="rId3" imgW="6255772" imgH="3863222" progId="AcroExch.Document.DC">
                  <p:embed/>
                  <p:pic>
                    <p:nvPicPr>
                      <p:cNvPr id="0" name=""/>
                      <p:cNvPicPr/>
                      <p:nvPr/>
                    </p:nvPicPr>
                    <p:blipFill>
                      <a:blip r:embed="rId4"/>
                      <a:stretch>
                        <a:fillRect/>
                      </a:stretch>
                    </p:blipFill>
                    <p:spPr>
                      <a:xfrm>
                        <a:off x="1769891" y="1625399"/>
                        <a:ext cx="5202301" cy="321299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EFCDC39-79FC-43E2-9747-782CEB7A04D5}"/>
              </a:ext>
            </a:extLst>
          </p:cNvPr>
          <p:cNvSpPr txBox="1"/>
          <p:nvPr/>
        </p:nvSpPr>
        <p:spPr>
          <a:xfrm>
            <a:off x="320799" y="4893232"/>
            <a:ext cx="8502401" cy="167789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services de proxy inverse ainsi que de l’architecture de base de données admettent chacun 3 réplique pour éviter tout temps d’arrêt en cas de perte d’un nœud du cluster</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tableaux de bord ainsi que le dépôt d’images de conteneurs n’ont qu’une seule réplique, mais ont une politique de redémarrage automatique</a:t>
            </a:r>
          </a:p>
        </p:txBody>
      </p:sp>
    </p:spTree>
    <p:extLst>
      <p:ext uri="{BB962C8B-B14F-4D97-AF65-F5344CB8AC3E}">
        <p14:creationId xmlns:p14="http://schemas.microsoft.com/office/powerpoint/2010/main" val="2388438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fiabilité du cluster</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05C0EC35-E0CA-4BE4-AE9B-78EAC97D2F5F}"/>
              </a:ext>
            </a:extLst>
          </p:cNvPr>
          <p:cNvPicPr>
            <a:picLocks noChangeAspect="1"/>
          </p:cNvPicPr>
          <p:nvPr/>
        </p:nvPicPr>
        <p:blipFill>
          <a:blip r:embed="rId3"/>
          <a:stretch>
            <a:fillRect/>
          </a:stretch>
        </p:blipFill>
        <p:spPr>
          <a:xfrm>
            <a:off x="1940277" y="3471924"/>
            <a:ext cx="5202394" cy="3078515"/>
          </a:xfrm>
          <a:prstGeom prst="rect">
            <a:avLst/>
          </a:prstGeom>
        </p:spPr>
      </p:pic>
      <p:sp>
        <p:nvSpPr>
          <p:cNvPr id="7" name="TextBox 6">
            <a:extLst>
              <a:ext uri="{FF2B5EF4-FFF2-40B4-BE49-F238E27FC236}">
                <a16:creationId xmlns:a16="http://schemas.microsoft.com/office/drawing/2014/main" id="{BC3DDF58-8827-4C8A-9C8D-AB6729C7D802}"/>
              </a:ext>
            </a:extLst>
          </p:cNvPr>
          <p:cNvSpPr txBox="1"/>
          <p:nvPr/>
        </p:nvSpPr>
        <p:spPr>
          <a:xfrm>
            <a:off x="712713" y="1528807"/>
            <a:ext cx="7718573" cy="1831784"/>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mise en place sur un cluster de Raspberry Pi 3 modèle B</a:t>
            </a:r>
          </a:p>
          <a:p>
            <a:pPr marL="742950" lvl="1"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Système d’exploitation sur mesure basé sur Debian pour les architectures ARMv8 (64bits)</a:t>
            </a:r>
          </a:p>
          <a:p>
            <a:pPr marL="285750" indent="-285750">
              <a:lnSpc>
                <a:spcPct val="150000"/>
              </a:lnSpc>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selon 8 expérimentations :</a:t>
            </a:r>
          </a:p>
        </p:txBody>
      </p:sp>
    </p:spTree>
    <p:extLst>
      <p:ext uri="{BB962C8B-B14F-4D97-AF65-F5344CB8AC3E}">
        <p14:creationId xmlns:p14="http://schemas.microsoft.com/office/powerpoint/2010/main" val="2090420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1931981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Bilan</a:t>
            </a:r>
            <a:endParaRPr lang="fr-FR"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t>
            </a:r>
            <a:r>
              <a:rPr lang="fr-FR" sz="800" b="1" i="1" dirty="0">
                <a:solidFill>
                  <a:srgbClr val="2F71D1"/>
                </a:solidFill>
                <a:latin typeface="Helvetica" panose="020B0604020202020204" pitchFamily="34" charset="0"/>
                <a:cs typeface="Helvetica" panose="020B0604020202020204" pitchFamily="34" charset="0"/>
                <a:sym typeface="Wingdings"/>
              </a:rPr>
              <a:t>Architecture distribuée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2037034"/>
            <a:ext cx="8275741" cy="3216265"/>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dirty="0">
                <a:solidFill>
                  <a:srgbClr val="2F71D1"/>
                </a:solidFill>
                <a:latin typeface="Helvetica" panose="020B0604020202020204" pitchFamily="34" charset="0"/>
                <a:cs typeface="Helvetica" panose="020B0604020202020204" pitchFamily="34" charset="0"/>
              </a:rPr>
              <a:t>nouvelle architecture pour les maisons intelligentes</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architecture de microservices mise en œuvre par un cluster de 5 nœuds </a:t>
            </a:r>
          </a:p>
          <a:p>
            <a:pPr marL="1200150" lvl="2"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agnostique vis-à-vis de la conception des applications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fiabilité : </a:t>
            </a:r>
            <a:r>
              <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suppression de tout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point de défaillance unique au sein des habitats intelligents</a:t>
            </a:r>
            <a:endParaRPr lang="en-US"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améliorer l’interopérabilité entre les applications qui constituent un ensemble hétérogène de technologies et leur réutilisabilité</a:t>
            </a:r>
          </a:p>
          <a:p>
            <a:pPr marL="1200150" lvl="2" indent="-285750">
              <a:buFont typeface="Wingdings" panose="05000000000000000000" pitchFamily="2" charset="2"/>
              <a:buChar char="à"/>
            </a:pPr>
            <a:r>
              <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évolutivité : ajouter facilement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des ressources matérielles et logicielles supplémentaires en fonction des besoins</a:t>
            </a:r>
            <a:endParaRPr lang="fr-CA"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1492453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LE2ML : un outil modulaire pour l’apprentissage machine</a:t>
            </a:r>
          </a:p>
        </p:txBody>
      </p:sp>
    </p:spTree>
    <p:extLst>
      <p:ext uri="{BB962C8B-B14F-4D97-AF65-F5344CB8AC3E}">
        <p14:creationId xmlns:p14="http://schemas.microsoft.com/office/powerpoint/2010/main" val="20227492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89</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1641121"/>
            <a:ext cx="8275741" cy="4324261"/>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la plupart des méthodes actuellement proposées pour réaliser la reconnaissance d’activités sont des applications complètes :</a:t>
            </a: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différents processus sont encapsulés au sein d’un unique composant logiciel immuable</a:t>
            </a:r>
          </a:p>
          <a:p>
            <a:pPr marL="742950" lvl="1"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difficile à modifier et à réutiliser :</a:t>
            </a:r>
          </a:p>
          <a:p>
            <a:pPr marL="1200150" lvl="2" indent="-285750">
              <a:spcBef>
                <a:spcPts val="1200"/>
              </a:spcBef>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sont développés à nouveau ou adaptés afin de pouvoir supporter les modifications</a:t>
            </a:r>
          </a:p>
          <a:p>
            <a:pPr>
              <a:spcBef>
                <a:spcPts val="1800"/>
              </a:spcBef>
              <a:spcAft>
                <a:spcPts val="1200"/>
              </a:spcAft>
            </a:pP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Comment prendre en considération la diversité des composants logiciels, et plus précisément, ceux exploités par les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qui composent les différents processus d’apprentissage en facilitant leur intégration, leur réutilisation ainsi que leur déploiement au sein de l’architecture ? »</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92495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en-US" sz="3600" dirty="0">
                <a:latin typeface="Helvetica" panose="020B0604020202020204" pitchFamily="34" charset="0"/>
                <a:cs typeface="Helvetica" panose="020B0604020202020204" pitchFamily="34" charset="0"/>
              </a:rPr>
              <a:t>	</a:t>
            </a:r>
            <a:r>
              <a:rPr lang="en-US" sz="2800" dirty="0">
                <a:solidFill>
                  <a:schemeClr val="bg1"/>
                </a:solidFill>
                <a:latin typeface="Helvetica" panose="020B0604020202020204" pitchFamily="34" charset="0"/>
                <a:cs typeface="Helvetica" panose="020B0604020202020204" pitchFamily="34" charset="0"/>
              </a:rPr>
              <a:t> </a:t>
            </a:r>
            <a:r>
              <a:rPr lang="en-US" sz="2800" dirty="0" err="1">
                <a:solidFill>
                  <a:schemeClr val="bg1"/>
                </a:solidFill>
                <a:latin typeface="Helvetica" panose="020B0604020202020204" pitchFamily="34" charset="0"/>
                <a:cs typeface="Helvetica" panose="020B0604020202020204" pitchFamily="34" charset="0"/>
              </a:rPr>
              <a:t>Contexte</a:t>
            </a:r>
            <a:endParaRPr lang="en-US" sz="3600"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a:t>
            </a:fld>
            <a:endParaRPr lang="en-US" sz="1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FE496C92-FCA1-44A6-A300-EC6B79A7F095}"/>
              </a:ext>
            </a:extLst>
          </p:cNvPr>
          <p:cNvSpPr txBox="1"/>
          <p:nvPr/>
        </p:nvSpPr>
        <p:spPr>
          <a:xfrm>
            <a:off x="1389082" y="1703758"/>
            <a:ext cx="6365835" cy="537391"/>
          </a:xfrm>
          <a:prstGeom prst="rect">
            <a:avLst/>
          </a:prstGeom>
          <a:noFill/>
        </p:spPr>
        <p:txBody>
          <a:bodyPr wrap="square" rtlCol="0">
            <a:spAutoFit/>
          </a:bodyPr>
          <a:lstStyle/>
          <a:p>
            <a:pPr algn="ctr">
              <a:lnSpc>
                <a:spcPct val="150000"/>
              </a:lnSpc>
            </a:pPr>
            <a:r>
              <a:rPr lang="fr-CA" sz="22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les habitats intelligents</a:t>
            </a:r>
            <a:endParaRPr lang="fr-CA" sz="2200" b="1" dirty="0">
              <a:solidFill>
                <a:srgbClr val="2F71D1"/>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FB92EBB-BDD0-4A62-98AD-07024E52BA23}"/>
              </a:ext>
            </a:extLst>
          </p:cNvPr>
          <p:cNvSpPr txBox="1"/>
          <p:nvPr/>
        </p:nvSpPr>
        <p:spPr>
          <a:xfrm>
            <a:off x="275375" y="2492834"/>
            <a:ext cx="8532197" cy="2872581"/>
          </a:xfrm>
          <a:prstGeom prst="rect">
            <a:avLst/>
          </a:prstGeom>
          <a:noFill/>
        </p:spPr>
        <p:txBody>
          <a:bodyPr wrap="square" rtlCol="0">
            <a:spAutoFit/>
          </a:bodyPr>
          <a:lstStyle/>
          <a:p>
            <a:pPr marL="285750" indent="-285750">
              <a:lnSpc>
                <a:spcPct val="20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excellents vecteurs d’assistance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couteux, mais ils permettent de compenser les lourdes dépenses que représente la prise en charge des personnes en perte d’autonomie</a:t>
            </a:r>
          </a:p>
          <a:p>
            <a:pPr>
              <a:lnSpc>
                <a:spcPct val="200000"/>
              </a:lnSpc>
            </a:pPr>
            <a:endParaRPr lang="fr-FR" sz="10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aident à soulager les proches aidant vis-à-vis de la quantité de stress générée par leur implication</a:t>
            </a:r>
          </a:p>
        </p:txBody>
      </p:sp>
      <p:sp>
        <p:nvSpPr>
          <p:cNvPr id="15" name="ZoneTexte 2">
            <a:extLst>
              <a:ext uri="{FF2B5EF4-FFF2-40B4-BE49-F238E27FC236}">
                <a16:creationId xmlns:a16="http://schemas.microsoft.com/office/drawing/2014/main" id="{1134C9EE-C947-4832-853E-E284BF33534D}"/>
              </a:ext>
            </a:extLst>
          </p:cNvPr>
          <p:cNvSpPr txBox="1"/>
          <p:nvPr/>
        </p:nvSpPr>
        <p:spPr>
          <a:xfrm>
            <a:off x="390739" y="245495"/>
            <a:ext cx="8301470" cy="215444"/>
          </a:xfrm>
          <a:prstGeom prst="rect">
            <a:avLst/>
          </a:prstGeom>
          <a:noFill/>
        </p:spPr>
        <p:txBody>
          <a:bodyPr wrap="square" rtlCol="0">
            <a:spAutoFit/>
          </a:bodyPr>
          <a:lstStyle/>
          <a:p>
            <a:r>
              <a:rPr lang="fr-FR" sz="800" b="1" i="1" dirty="0">
                <a:solidFill>
                  <a:srgbClr val="2F71D1"/>
                </a:solidFill>
                <a:latin typeface="Helvetica" panose="020B0604020202020204" pitchFamily="34" charset="0"/>
                <a:cs typeface="Helvetica" panose="020B0604020202020204" pitchFamily="34" charset="0"/>
                <a:sym typeface="Wingdings"/>
              </a:rPr>
              <a:t>Introduction</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État de l’art  Reconnaissance des sols  Architecture distribuée  LE2ML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1209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Un </a:t>
            </a:r>
            <a:r>
              <a:rPr lang="fr-FR" sz="2400" i="1" dirty="0">
                <a:solidFill>
                  <a:schemeClr val="bg1"/>
                </a:solidFill>
                <a:latin typeface="Helvetica" panose="020B0604020202020204" pitchFamily="34" charset="0"/>
                <a:cs typeface="Helvetica" panose="020B0604020202020204" pitchFamily="34" charset="0"/>
              </a:rPr>
              <a:t>outil modulaire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90</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661A019-507F-495D-858E-0E455C22DD76}"/>
              </a:ext>
            </a:extLst>
          </p:cNvPr>
          <p:cNvSpPr txBox="1"/>
          <p:nvPr/>
        </p:nvSpPr>
        <p:spPr>
          <a:xfrm>
            <a:off x="434129" y="1641121"/>
            <a:ext cx="8275741" cy="5016758"/>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LIARA Environment for Modular Machine Learning (LE2ML)</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outil pour l’apprentissage machine qui repose sur l’utilisation de microservices établis par l’architecture précédente</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meilleure évolutivité</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déploiements plus sûrs et rapides</a:t>
            </a:r>
          </a:p>
          <a:p>
            <a:pPr marL="1200150" lvl="2"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isolation des pannes</a:t>
            </a:r>
          </a:p>
          <a:p>
            <a:pPr marL="1200150" lvl="2" indent="-285750">
              <a:spcAft>
                <a:spcPts val="1200"/>
              </a:spcAft>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cet outil constitue le lien entre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 l’architecture d’habitat intelligent proposée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ils n’est pas réservé à une utilisation en combinaison avec une architecture distribuée</a:t>
            </a:r>
          </a:p>
          <a:p>
            <a:pPr marL="742950" lvl="1" indent="-285750">
              <a:spcAft>
                <a:spcPts val="12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habitats intelligents qui n’exploitent pas les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wearable</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devices</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peuvent également en tirer profit</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spcAft>
                <a:spcPts val="1200"/>
              </a:spcAft>
              <a:buFont typeface="Wingdings" panose="05000000000000000000" pitchFamily="2" charset="2"/>
              <a:buChar char="à"/>
            </a:pP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902873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Solution proposée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91</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7D025793-03C4-4F09-AE3C-3D180443EE21}"/>
              </a:ext>
            </a:extLst>
          </p:cNvPr>
          <p:cNvGraphicFramePr>
            <a:graphicFrameLocks noChangeAspect="1"/>
          </p:cNvGraphicFramePr>
          <p:nvPr>
            <p:extLst>
              <p:ext uri="{D42A27DB-BD31-4B8C-83A1-F6EECF244321}">
                <p14:modId xmlns:p14="http://schemas.microsoft.com/office/powerpoint/2010/main" val="1984129748"/>
              </p:ext>
            </p:extLst>
          </p:nvPr>
        </p:nvGraphicFramePr>
        <p:xfrm>
          <a:off x="1371183" y="2020554"/>
          <a:ext cx="5702760" cy="4031330"/>
        </p:xfrm>
        <a:graphic>
          <a:graphicData uri="http://schemas.openxmlformats.org/presentationml/2006/ole">
            <mc:AlternateContent xmlns:mc="http://schemas.openxmlformats.org/markup-compatibility/2006">
              <mc:Choice xmlns:v="urn:schemas-microsoft-com:vml" Requires="v">
                <p:oleObj name="Acrobat Document" r:id="rId3" imgW="4549034" imgH="3215514" progId="AcroExch.Document.DC">
                  <p:embed/>
                </p:oleObj>
              </mc:Choice>
              <mc:Fallback>
                <p:oleObj name="Acrobat Document" r:id="rId3" imgW="4549034" imgH="3215514" progId="AcroExch.Document.DC">
                  <p:embed/>
                  <p:pic>
                    <p:nvPicPr>
                      <p:cNvPr id="0" name=""/>
                      <p:cNvPicPr/>
                      <p:nvPr/>
                    </p:nvPicPr>
                    <p:blipFill>
                      <a:blip r:embed="rId4"/>
                      <a:stretch>
                        <a:fillRect/>
                      </a:stretch>
                    </p:blipFill>
                    <p:spPr>
                      <a:xfrm>
                        <a:off x="1371183" y="2020554"/>
                        <a:ext cx="5702760" cy="4031330"/>
                      </a:xfrm>
                      <a:prstGeom prst="rect">
                        <a:avLst/>
                      </a:prstGeom>
                    </p:spPr>
                  </p:pic>
                </p:oleObj>
              </mc:Fallback>
            </mc:AlternateContent>
          </a:graphicData>
        </a:graphic>
      </p:graphicFrame>
    </p:spTree>
    <p:extLst>
      <p:ext uri="{BB962C8B-B14F-4D97-AF65-F5344CB8AC3E}">
        <p14:creationId xmlns:p14="http://schemas.microsoft.com/office/powerpoint/2010/main" val="769364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92</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2564807629"/>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0" name=""/>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Tree>
    <p:extLst>
      <p:ext uri="{BB962C8B-B14F-4D97-AF65-F5344CB8AC3E}">
        <p14:creationId xmlns:p14="http://schemas.microsoft.com/office/powerpoint/2010/main" val="4225542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i="1" dirty="0">
                <a:solidFill>
                  <a:schemeClr val="bg1"/>
                </a:solidFill>
                <a:latin typeface="Helvetica" panose="020B0604020202020204" pitchFamily="34" charset="0"/>
                <a:cs typeface="Helvetica" panose="020B0604020202020204" pitchFamily="34" charset="0"/>
              </a:rPr>
              <a:t>Pipeline d’apprentissage machine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93</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9F714B69-9EBA-471E-9860-84C0B7E90568}"/>
              </a:ext>
            </a:extLst>
          </p:cNvPr>
          <p:cNvPicPr>
            <a:picLocks noChangeAspect="1"/>
          </p:cNvPicPr>
          <p:nvPr/>
        </p:nvPicPr>
        <p:blipFill>
          <a:blip r:embed="rId3"/>
          <a:stretch>
            <a:fillRect/>
          </a:stretch>
        </p:blipFill>
        <p:spPr>
          <a:xfrm>
            <a:off x="535585" y="1690401"/>
            <a:ext cx="2917478" cy="4905927"/>
          </a:xfrm>
          <a:prstGeom prst="rect">
            <a:avLst/>
          </a:prstGeom>
        </p:spPr>
      </p:pic>
      <p:sp>
        <p:nvSpPr>
          <p:cNvPr id="9" name="TextBox 8">
            <a:extLst>
              <a:ext uri="{FF2B5EF4-FFF2-40B4-BE49-F238E27FC236}">
                <a16:creationId xmlns:a16="http://schemas.microsoft.com/office/drawing/2014/main" id="{2063928D-8307-4B76-B2F0-78500E75E67C}"/>
              </a:ext>
            </a:extLst>
          </p:cNvPr>
          <p:cNvSpPr txBox="1"/>
          <p:nvPr/>
        </p:nvSpPr>
        <p:spPr>
          <a:xfrm>
            <a:off x="4142367" y="2009835"/>
            <a:ext cx="4631165" cy="3123932"/>
          </a:xfrm>
          <a:prstGeom prst="rect">
            <a:avLst/>
          </a:prstGeom>
          <a:noFill/>
        </p:spPr>
        <p:txBody>
          <a:bodyPr wrap="square" rtlCol="0">
            <a:spAutoFit/>
          </a:bodyPr>
          <a:lstStyle/>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fichier YAML (converti en JSON)</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rPr>
              <a:t>contenu validé grâce à un schéma</a:t>
            </a:r>
          </a:p>
          <a:p>
            <a:pPr marL="285750"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facile à versionner</a:t>
            </a:r>
          </a:p>
          <a:p>
            <a:pPr marL="742950" lvl="1" indent="-285750">
              <a:lnSpc>
                <a:spcPct val="150000"/>
              </a:lnSpc>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favorise le partage entre utilisateurs</a:t>
            </a:r>
          </a:p>
          <a:p>
            <a:pPr marL="285750" indent="-285750">
              <a:lnSpc>
                <a:spcPct val="150000"/>
              </a:lnSpc>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lnSpc>
                <a:spcPct val="150000"/>
              </a:lnSpc>
              <a:spcAft>
                <a:spcPts val="600"/>
              </a:spcAft>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jobs s’exécutent en parallèle</a:t>
            </a:r>
          </a:p>
          <a:p>
            <a:pPr marL="285750"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tâche d’un job sont lancés séquentiellement ou en parallèle en fonction de leur dépendance entre eux</a:t>
            </a:r>
          </a:p>
        </p:txBody>
      </p:sp>
    </p:spTree>
    <p:extLst>
      <p:ext uri="{BB962C8B-B14F-4D97-AF65-F5344CB8AC3E}">
        <p14:creationId xmlns:p14="http://schemas.microsoft.com/office/powerpoint/2010/main" val="5850800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Déploiement sur l’architecture distribuée (exemple)</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94</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3" name="Object 2">
            <a:extLst>
              <a:ext uri="{FF2B5EF4-FFF2-40B4-BE49-F238E27FC236}">
                <a16:creationId xmlns:a16="http://schemas.microsoft.com/office/drawing/2014/main" id="{ED29ACAF-6731-4C60-A9E8-EE372C8D5F26}"/>
              </a:ext>
            </a:extLst>
          </p:cNvPr>
          <p:cNvGraphicFramePr>
            <a:graphicFrameLocks noChangeAspect="1"/>
          </p:cNvGraphicFramePr>
          <p:nvPr>
            <p:extLst>
              <p:ext uri="{D42A27DB-BD31-4B8C-83A1-F6EECF244321}">
                <p14:modId xmlns:p14="http://schemas.microsoft.com/office/powerpoint/2010/main" val="3585862291"/>
              </p:ext>
            </p:extLst>
          </p:nvPr>
        </p:nvGraphicFramePr>
        <p:xfrm>
          <a:off x="1200603" y="1849820"/>
          <a:ext cx="6742794" cy="4105812"/>
        </p:xfrm>
        <a:graphic>
          <a:graphicData uri="http://schemas.openxmlformats.org/presentationml/2006/ole">
            <mc:AlternateContent xmlns:mc="http://schemas.openxmlformats.org/markup-compatibility/2006">
              <mc:Choice xmlns:v="urn:schemas-microsoft-com:vml" Requires="v">
                <p:oleObj name="Acrobat Document" r:id="rId3" imgW="6194954" imgH="3771545" progId="AcroExch.Document.DC">
                  <p:embed/>
                </p:oleObj>
              </mc:Choice>
              <mc:Fallback>
                <p:oleObj name="Acrobat Document" r:id="rId3" imgW="6194954" imgH="3771545" progId="AcroExch.Document.DC">
                  <p:embed/>
                  <p:pic>
                    <p:nvPicPr>
                      <p:cNvPr id="3" name="Object 2">
                        <a:extLst>
                          <a:ext uri="{FF2B5EF4-FFF2-40B4-BE49-F238E27FC236}">
                            <a16:creationId xmlns:a16="http://schemas.microsoft.com/office/drawing/2014/main" id="{ED29ACAF-6731-4C60-A9E8-EE372C8D5F26}"/>
                          </a:ext>
                        </a:extLst>
                      </p:cNvPr>
                      <p:cNvPicPr/>
                      <p:nvPr/>
                    </p:nvPicPr>
                    <p:blipFill>
                      <a:blip r:embed="rId4"/>
                      <a:stretch>
                        <a:fillRect/>
                      </a:stretch>
                    </p:blipFill>
                    <p:spPr>
                      <a:xfrm>
                        <a:off x="1200603" y="1849820"/>
                        <a:ext cx="6742794" cy="4105812"/>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047D1CD4-44EF-47EA-8901-5B42F29C35E6}"/>
              </a:ext>
            </a:extLst>
          </p:cNvPr>
          <p:cNvSpPr/>
          <p:nvPr/>
        </p:nvSpPr>
        <p:spPr>
          <a:xfrm>
            <a:off x="5233738" y="2888649"/>
            <a:ext cx="2803357" cy="1454751"/>
          </a:xfrm>
          <a:prstGeom prst="rect">
            <a:avLst/>
          </a:prstGeom>
          <a:noFill/>
          <a:ln w="57150">
            <a:solidFill>
              <a:srgbClr val="2F7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1949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LE2ML</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95</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B09D5611-2C85-4132-92BC-D34A528BE39F}"/>
              </a:ext>
            </a:extLst>
          </p:cNvPr>
          <p:cNvGraphicFramePr>
            <a:graphicFrameLocks noChangeAspect="1"/>
          </p:cNvGraphicFramePr>
          <p:nvPr>
            <p:extLst>
              <p:ext uri="{D42A27DB-BD31-4B8C-83A1-F6EECF244321}">
                <p14:modId xmlns:p14="http://schemas.microsoft.com/office/powerpoint/2010/main" val="1476791021"/>
              </p:ext>
            </p:extLst>
          </p:nvPr>
        </p:nvGraphicFramePr>
        <p:xfrm>
          <a:off x="2042600" y="1934328"/>
          <a:ext cx="5058800" cy="3752431"/>
        </p:xfrm>
        <a:graphic>
          <a:graphicData uri="http://schemas.openxmlformats.org/presentationml/2006/ole">
            <mc:AlternateContent xmlns:mc="http://schemas.openxmlformats.org/markup-compatibility/2006">
              <mc:Choice xmlns:v="urn:schemas-microsoft-com:vml" Requires="v">
                <p:oleObj name="Acrobat Document" r:id="rId3" imgW="3566160" imgH="2644132" progId="AcroExch.Document.DC">
                  <p:embed/>
                </p:oleObj>
              </mc:Choice>
              <mc:Fallback>
                <p:oleObj name="Acrobat Document" r:id="rId3" imgW="3566160" imgH="2644132" progId="AcroExch.Document.DC">
                  <p:embed/>
                  <p:pic>
                    <p:nvPicPr>
                      <p:cNvPr id="0" name=""/>
                      <p:cNvPicPr/>
                      <p:nvPr/>
                    </p:nvPicPr>
                    <p:blipFill>
                      <a:blip r:embed="rId4"/>
                      <a:stretch>
                        <a:fillRect/>
                      </a:stretch>
                    </p:blipFill>
                    <p:spPr>
                      <a:xfrm>
                        <a:off x="2042600" y="1934328"/>
                        <a:ext cx="5058800" cy="3752431"/>
                      </a:xfrm>
                      <a:prstGeom prst="rect">
                        <a:avLst/>
                      </a:prstGeom>
                    </p:spPr>
                  </p:pic>
                </p:oleObj>
              </mc:Fallback>
            </mc:AlternateContent>
          </a:graphicData>
        </a:graphic>
      </p:graphicFrame>
    </p:spTree>
    <p:extLst>
      <p:ext uri="{BB962C8B-B14F-4D97-AF65-F5344CB8AC3E}">
        <p14:creationId xmlns:p14="http://schemas.microsoft.com/office/powerpoint/2010/main" val="249184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GUI</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96</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graphicFrame>
        <p:nvGraphicFramePr>
          <p:cNvPr id="2" name="Object 1">
            <a:extLst>
              <a:ext uri="{FF2B5EF4-FFF2-40B4-BE49-F238E27FC236}">
                <a16:creationId xmlns:a16="http://schemas.microsoft.com/office/drawing/2014/main" id="{DACCE555-2AA1-4907-9E1A-692A636DDF77}"/>
              </a:ext>
            </a:extLst>
          </p:cNvPr>
          <p:cNvGraphicFramePr>
            <a:graphicFrameLocks noChangeAspect="1"/>
          </p:cNvGraphicFramePr>
          <p:nvPr>
            <p:extLst>
              <p:ext uri="{D42A27DB-BD31-4B8C-83A1-F6EECF244321}">
                <p14:modId xmlns:p14="http://schemas.microsoft.com/office/powerpoint/2010/main" val="1263024826"/>
              </p:ext>
            </p:extLst>
          </p:nvPr>
        </p:nvGraphicFramePr>
        <p:xfrm>
          <a:off x="717550" y="2039854"/>
          <a:ext cx="7708900" cy="3524250"/>
        </p:xfrm>
        <a:graphic>
          <a:graphicData uri="http://schemas.openxmlformats.org/presentationml/2006/ole">
            <mc:AlternateContent xmlns:mc="http://schemas.openxmlformats.org/markup-compatibility/2006">
              <mc:Choice xmlns:v="urn:schemas-microsoft-com:vml" Requires="v">
                <p:oleObj name="Acrobat Document" r:id="rId3" imgW="9242670" imgH="4221401" progId="AcroExch.Document.DC">
                  <p:embed/>
                </p:oleObj>
              </mc:Choice>
              <mc:Fallback>
                <p:oleObj name="Acrobat Document" r:id="rId3" imgW="9242670" imgH="4221401" progId="AcroExch.Document.DC">
                  <p:embed/>
                  <p:pic>
                    <p:nvPicPr>
                      <p:cNvPr id="0" name=""/>
                      <p:cNvPicPr/>
                      <p:nvPr/>
                    </p:nvPicPr>
                    <p:blipFill>
                      <a:blip r:embed="rId4"/>
                      <a:stretch>
                        <a:fillRect/>
                      </a:stretch>
                    </p:blipFill>
                    <p:spPr>
                      <a:xfrm>
                        <a:off x="717550" y="2039854"/>
                        <a:ext cx="7708900" cy="3524250"/>
                      </a:xfrm>
                      <a:prstGeom prst="rect">
                        <a:avLst/>
                      </a:prstGeom>
                    </p:spPr>
                  </p:pic>
                </p:oleObj>
              </mc:Fallback>
            </mc:AlternateContent>
          </a:graphicData>
        </a:graphic>
      </p:graphicFrame>
    </p:spTree>
    <p:extLst>
      <p:ext uri="{BB962C8B-B14F-4D97-AF65-F5344CB8AC3E}">
        <p14:creationId xmlns:p14="http://schemas.microsoft.com/office/powerpoint/2010/main" val="23816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Modules proposés</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97</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069E7F4E-89B1-4530-A37F-518CEAE6BA91}"/>
              </a:ext>
            </a:extLst>
          </p:cNvPr>
          <p:cNvSpPr txBox="1"/>
          <p:nvPr/>
        </p:nvSpPr>
        <p:spPr>
          <a:xfrm>
            <a:off x="434129" y="1534192"/>
            <a:ext cx="8275741" cy="5078313"/>
          </a:xfrm>
          <a:prstGeom prst="rect">
            <a:avLst/>
          </a:prstGeom>
          <a:noFill/>
        </p:spPr>
        <p:txBody>
          <a:bodyPr wrap="square" rtlCol="0">
            <a:spAutoFit/>
          </a:bodyPr>
          <a:lstStyle/>
          <a:p>
            <a:pPr marL="285750" indent="-285750">
              <a:spcAft>
                <a:spcPts val="1200"/>
              </a:spcAft>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fenêtrage</a:t>
            </a:r>
            <a:endPar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plusieurs fonctions disponibles (rectangulaire,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Hann</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Hamming</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etc.</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timestamp, unité de fréquence (Hz), unité de temps (secondes)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chevauchement</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lvl="1"/>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à"/>
            </a:pP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d’extraction</a:t>
            </a:r>
            <a:r>
              <a:rPr lang="en-US"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 de </a:t>
            </a:r>
            <a:r>
              <a:rPr lang="en-US" sz="1600" b="1" dirty="0" err="1">
                <a:solidFill>
                  <a:srgbClr val="2F71D1"/>
                </a:solidFill>
                <a:latin typeface="Helvetica" panose="020B0604020202020204" pitchFamily="34" charset="0"/>
                <a:cs typeface="Helvetica" panose="020B0604020202020204" pitchFamily="34" charset="0"/>
                <a:sym typeface="Wingdings" panose="05000000000000000000" pitchFamily="2" charset="2"/>
              </a:rPr>
              <a:t>caractéristiques</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8 caractéristiques temporelles et 3 caractéristiques fréquentielles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passage du domaine temporel au fréquentiel </a:t>
            </a:r>
            <a:r>
              <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via</a:t>
            </a: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FFT </a:t>
            </a:r>
            <a:r>
              <a:rPr lang="fr-FR" sz="1600"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Bluestein</a:t>
            </a: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les données sont traitées en streaming</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être dépendant du module de fenêtrage</a:t>
            </a:r>
          </a:p>
          <a:p>
            <a:pPr marL="742950" lvl="1" indent="-285750">
              <a:buFont typeface="Wingdings" panose="05000000000000000000" pitchFamily="2" charset="2"/>
              <a:buChar char="à"/>
            </a:pPr>
            <a:endPar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285750" indent="-285750">
              <a:spcAft>
                <a:spcPts val="1200"/>
              </a:spcAft>
              <a:buFont typeface="Wingdings" panose="05000000000000000000" pitchFamily="2" charset="2"/>
              <a:buChar char="à"/>
            </a:pPr>
            <a:r>
              <a:rPr lang="fr-FR" sz="1600" b="1" dirty="0">
                <a:solidFill>
                  <a:srgbClr val="2F71D1"/>
                </a:solidFill>
                <a:latin typeface="Helvetica" panose="020B0604020202020204" pitchFamily="34" charset="0"/>
                <a:cs typeface="Helvetica" panose="020B0604020202020204" pitchFamily="34" charset="0"/>
                <a:sym typeface="Wingdings" panose="05000000000000000000" pitchFamily="2" charset="2"/>
              </a:rPr>
              <a:t>module d’apprentissage machine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surcouche de la librairie </a:t>
            </a:r>
            <a:r>
              <a:rPr lang="fr-FR" sz="1600" i="1" dirty="0" err="1">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scikit-learn</a:t>
            </a:r>
            <a:endParaRPr lang="fr-FR" sz="16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phases d’entrainement et de reconnaissance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sauvegarde des modèles d’apprentissage</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validation croisée en 10-plis</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évaluation de la performance : Justesse, F-Mesure, Kappa</a:t>
            </a:r>
          </a:p>
          <a:p>
            <a:pPr marL="742950" lvl="1" indent="-285750">
              <a:buFont typeface="Wingdings" panose="05000000000000000000" pitchFamily="2" charset="2"/>
              <a:buChar char="à"/>
            </a:pPr>
            <a:r>
              <a:rPr lang="fr-FR" sz="1600"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peut être dépendant du module d’extraction de caractéristiques</a:t>
            </a:r>
          </a:p>
        </p:txBody>
      </p:sp>
    </p:spTree>
    <p:extLst>
      <p:ext uri="{BB962C8B-B14F-4D97-AF65-F5344CB8AC3E}">
        <p14:creationId xmlns:p14="http://schemas.microsoft.com/office/powerpoint/2010/main" val="16463145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537673"/>
            <a:ext cx="9144000" cy="914400"/>
          </a:xfrm>
          <a:solidFill>
            <a:srgbClr val="2F71D1"/>
          </a:solidFill>
        </p:spPr>
        <p:txBody>
          <a:bodyPr>
            <a:normAutofit/>
          </a:bodyPr>
          <a:lstStyle/>
          <a:p>
            <a:r>
              <a:rPr lang="fr-FR" sz="3600" dirty="0">
                <a:latin typeface="Helvetica" panose="020B0604020202020204" pitchFamily="34" charset="0"/>
                <a:cs typeface="Helvetica" panose="020B0604020202020204" pitchFamily="34" charset="0"/>
              </a:rPr>
              <a:t>	</a:t>
            </a:r>
            <a:r>
              <a:rPr lang="fr-FR" sz="2400" dirty="0">
                <a:solidFill>
                  <a:schemeClr val="bg1"/>
                </a:solidFill>
                <a:latin typeface="Helvetica" panose="020B0604020202020204" pitchFamily="34" charset="0"/>
                <a:cs typeface="Helvetica" panose="020B0604020202020204" pitchFamily="34" charset="0"/>
              </a:rPr>
              <a:t>Évaluation de la solution</a:t>
            </a:r>
            <a:endParaRPr lang="fr-FR" sz="3600" i="1" dirty="0">
              <a:solidFill>
                <a:schemeClr val="bg1"/>
              </a:solidFill>
              <a:latin typeface="Helvetica" panose="020B0604020202020204" pitchFamily="34" charset="0"/>
              <a:cs typeface="Helvetica" panose="020B0604020202020204" pitchFamily="34" charset="0"/>
            </a:endParaRPr>
          </a:p>
        </p:txBody>
      </p:sp>
      <p:sp>
        <p:nvSpPr>
          <p:cNvPr id="11" name="Slide Number Placeholder 6"/>
          <p:cNvSpPr>
            <a:spLocks noGrp="1"/>
          </p:cNvSpPr>
          <p:nvPr>
            <p:ph type="sldNum" sz="quarter" idx="12"/>
          </p:nvPr>
        </p:nvSpPr>
        <p:spPr>
          <a:xfrm>
            <a:off x="6457950" y="6356351"/>
            <a:ext cx="2057400" cy="365125"/>
          </a:xfrm>
        </p:spPr>
        <p:txBody>
          <a:bodyPr/>
          <a:lstStyle/>
          <a:p>
            <a:fld id="{FFD54A26-D899-4EA7-B9D3-C4E768737F73}" type="slidenum">
              <a:rPr lang="en-US" sz="1000" smtClean="0">
                <a:latin typeface="Helvetica" panose="020B0604020202020204" pitchFamily="34" charset="0"/>
                <a:cs typeface="Helvetica" panose="020B0604020202020204" pitchFamily="34" charset="0"/>
              </a:rPr>
              <a:t>98</a:t>
            </a:fld>
            <a:endParaRPr lang="en-US" sz="1000" dirty="0">
              <a:latin typeface="Helvetica" panose="020B0604020202020204" pitchFamily="34" charset="0"/>
              <a:cs typeface="Helvetica" panose="020B0604020202020204" pitchFamily="34" charset="0"/>
            </a:endParaRPr>
          </a:p>
        </p:txBody>
      </p:sp>
      <p:sp>
        <p:nvSpPr>
          <p:cNvPr id="8" name="ZoneTexte 2">
            <a:extLst>
              <a:ext uri="{FF2B5EF4-FFF2-40B4-BE49-F238E27FC236}">
                <a16:creationId xmlns:a16="http://schemas.microsoft.com/office/drawing/2014/main" id="{ACC581D5-3C7B-4FF8-B3E3-1960F263F14D}"/>
              </a:ext>
            </a:extLst>
          </p:cNvPr>
          <p:cNvSpPr txBox="1"/>
          <p:nvPr/>
        </p:nvSpPr>
        <p:spPr>
          <a:xfrm>
            <a:off x="390739" y="245495"/>
            <a:ext cx="8301470" cy="215444"/>
          </a:xfrm>
          <a:prstGeom prst="rect">
            <a:avLst/>
          </a:prstGeom>
          <a:noFill/>
        </p:spPr>
        <p:txBody>
          <a:bodyPr wrap="square" rtlCol="0">
            <a:spAutoFit/>
          </a:bodyPr>
          <a:lstStyle/>
          <a:p>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Introduction État de l’art  Reconnaissance des sols  Architecture distribuée  </a:t>
            </a:r>
            <a:r>
              <a:rPr lang="fr-FR" sz="800" b="1" i="1" dirty="0">
                <a:solidFill>
                  <a:srgbClr val="2F71D1"/>
                </a:solidFill>
                <a:latin typeface="Helvetica" panose="020B0604020202020204" pitchFamily="34" charset="0"/>
                <a:cs typeface="Helvetica" panose="020B0604020202020204" pitchFamily="34" charset="0"/>
                <a:sym typeface="Wingdings"/>
              </a:rPr>
              <a:t>LE2ML</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a:rPr>
              <a:t> </a:t>
            </a:r>
            <a:r>
              <a:rPr lang="fr-FR" sz="800" i="1"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 Conclusion</a:t>
            </a:r>
            <a:endParaRPr lang="fr-FR" sz="800" i="1"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C84B5A00-5526-49C2-8A09-F30469F625C6}"/>
              </a:ext>
            </a:extLst>
          </p:cNvPr>
          <p:cNvPicPr>
            <a:picLocks noChangeAspect="1"/>
          </p:cNvPicPr>
          <p:nvPr/>
        </p:nvPicPr>
        <p:blipFill>
          <a:blip r:embed="rId3"/>
          <a:stretch>
            <a:fillRect/>
          </a:stretch>
        </p:blipFill>
        <p:spPr>
          <a:xfrm>
            <a:off x="4718385" y="2066424"/>
            <a:ext cx="4133850" cy="1714500"/>
          </a:xfrm>
          <a:prstGeom prst="rect">
            <a:avLst/>
          </a:prstGeom>
        </p:spPr>
      </p:pic>
      <p:pic>
        <p:nvPicPr>
          <p:cNvPr id="12" name="Picture 11">
            <a:extLst>
              <a:ext uri="{FF2B5EF4-FFF2-40B4-BE49-F238E27FC236}">
                <a16:creationId xmlns:a16="http://schemas.microsoft.com/office/drawing/2014/main" id="{143054CA-4ECE-49B9-860E-B79377B071EF}"/>
              </a:ext>
            </a:extLst>
          </p:cNvPr>
          <p:cNvPicPr>
            <a:picLocks noChangeAspect="1"/>
          </p:cNvPicPr>
          <p:nvPr/>
        </p:nvPicPr>
        <p:blipFill>
          <a:blip r:embed="rId4"/>
          <a:stretch>
            <a:fillRect/>
          </a:stretch>
        </p:blipFill>
        <p:spPr>
          <a:xfrm>
            <a:off x="312423" y="2066424"/>
            <a:ext cx="4113194" cy="1675397"/>
          </a:xfrm>
          <a:prstGeom prst="rect">
            <a:avLst/>
          </a:prstGeom>
        </p:spPr>
      </p:pic>
      <p:sp>
        <p:nvSpPr>
          <p:cNvPr id="13" name="TextBox 12">
            <a:extLst>
              <a:ext uri="{FF2B5EF4-FFF2-40B4-BE49-F238E27FC236}">
                <a16:creationId xmlns:a16="http://schemas.microsoft.com/office/drawing/2014/main" id="{2E25FE2C-4A17-4CE9-BE6E-7FC06CBA203F}"/>
              </a:ext>
            </a:extLst>
          </p:cNvPr>
          <p:cNvSpPr txBox="1"/>
          <p:nvPr/>
        </p:nvSpPr>
        <p:spPr>
          <a:xfrm>
            <a:off x="434129" y="4395275"/>
            <a:ext cx="8275741" cy="1200329"/>
          </a:xfrm>
          <a:prstGeom prst="rect">
            <a:avLst/>
          </a:prstGeom>
          <a:noFill/>
        </p:spPr>
        <p:txBody>
          <a:bodyPr wrap="square" rtlCol="0">
            <a:spAutoFit/>
          </a:bodyPr>
          <a:lstStyle/>
          <a:p>
            <a:pPr marL="285750"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niveau de précision similaire :</a:t>
            </a:r>
          </a:p>
          <a:p>
            <a:endPar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fr-FR" dirty="0">
                <a:solidFill>
                  <a:schemeClr val="tx1">
                    <a:lumMod val="65000"/>
                    <a:lumOff val="35000"/>
                  </a:schemeClr>
                </a:solidFill>
                <a:latin typeface="Helvetica" panose="020B0604020202020204" pitchFamily="34" charset="0"/>
                <a:cs typeface="Helvetica" panose="020B0604020202020204" pitchFamily="34" charset="0"/>
                <a:sym typeface="Wingdings" panose="05000000000000000000" pitchFamily="2" charset="2"/>
              </a:rPr>
              <a:t>légers écarts observés en raison de différences entre les deux implémentations</a:t>
            </a:r>
          </a:p>
        </p:txBody>
      </p:sp>
    </p:spTree>
    <p:extLst>
      <p:ext uri="{BB962C8B-B14F-4D97-AF65-F5344CB8AC3E}">
        <p14:creationId xmlns:p14="http://schemas.microsoft.com/office/powerpoint/2010/main" val="223682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F71D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Espace réservé du contenu 2"/>
          <p:cNvSpPr>
            <a:spLocks noGrp="1"/>
          </p:cNvSpPr>
          <p:nvPr>
            <p:ph idx="1"/>
          </p:nvPr>
        </p:nvSpPr>
        <p:spPr>
          <a:xfrm>
            <a:off x="895738" y="2719713"/>
            <a:ext cx="7352523" cy="1418574"/>
          </a:xfrm>
        </p:spPr>
        <p:txBody>
          <a:bodyPr>
            <a:normAutofit/>
          </a:bodyPr>
          <a:lstStyle/>
          <a:p>
            <a:pPr marL="0" indent="0">
              <a:lnSpc>
                <a:spcPct val="120000"/>
              </a:lnSpc>
              <a:spcBef>
                <a:spcPts val="0"/>
              </a:spcBef>
              <a:buNone/>
            </a:pPr>
            <a:r>
              <a:rPr lang="fr-FR" sz="3600" dirty="0">
                <a:solidFill>
                  <a:schemeClr val="bg1"/>
                </a:solidFill>
                <a:latin typeface="Helvetica" panose="020B0604020202020204" pitchFamily="34" charset="0"/>
                <a:cs typeface="Helvetica" panose="020B0604020202020204" pitchFamily="34" charset="0"/>
                <a:sym typeface="Wingdings"/>
              </a:rPr>
              <a:t>Pour résumer…</a:t>
            </a:r>
          </a:p>
          <a:p>
            <a:pPr marL="0" indent="0">
              <a:lnSpc>
                <a:spcPct val="120000"/>
              </a:lnSpc>
              <a:spcBef>
                <a:spcPts val="0"/>
              </a:spcBef>
              <a:buNone/>
            </a:pPr>
            <a:endParaRPr lang="fr-FR" sz="3600" dirty="0">
              <a:solidFill>
                <a:schemeClr val="bg1"/>
              </a:solidFill>
              <a:latin typeface="Helvetica" panose="020B0604020202020204" pitchFamily="34" charset="0"/>
              <a:cs typeface="Helvetica" panose="020B0604020202020204" pitchFamily="34" charset="0"/>
              <a:sym typeface="Wingdings"/>
            </a:endParaRPr>
          </a:p>
        </p:txBody>
      </p:sp>
    </p:spTree>
    <p:extLst>
      <p:ext uri="{BB962C8B-B14F-4D97-AF65-F5344CB8AC3E}">
        <p14:creationId xmlns:p14="http://schemas.microsoft.com/office/powerpoint/2010/main" val="3502993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9948</TotalTime>
  <Words>9387</Words>
  <Application>Microsoft Office PowerPoint</Application>
  <PresentationFormat>On-screen Show (4:3)</PresentationFormat>
  <Paragraphs>1218</Paragraphs>
  <Slides>120</Slides>
  <Notes>79</Notes>
  <HiddenSlides>13</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5" baseType="lpstr">
      <vt:lpstr>Arial</vt:lpstr>
      <vt:lpstr>Arial</vt:lpstr>
      <vt:lpstr>Calibri</vt:lpstr>
      <vt:lpstr>Calibri Light</vt:lpstr>
      <vt:lpstr>Cambria Math</vt:lpstr>
      <vt:lpstr>CMSY10</vt:lpstr>
      <vt:lpstr>Courier New</vt:lpstr>
      <vt:lpstr>Helvetica</vt:lpstr>
      <vt:lpstr>NimbusRomNo9L-Regu</vt:lpstr>
      <vt:lpstr>NimbusRomNo9L-ReguItal</vt:lpstr>
      <vt:lpstr>Roboto Mono for Powerline</vt:lpstr>
      <vt:lpstr>SFTT1200</vt:lpstr>
      <vt:lpstr>Wingdings</vt:lpstr>
      <vt:lpstr>Office Theme</vt:lpstr>
      <vt:lpstr>Acrobat Document</vt:lpstr>
      <vt:lpstr>    Maisons Intelligentes : Nouvelles      Applications des Wearable Devices dans     une Architecture Distribuée Grâce à un     Outils d’Apprentissage Machine Modulaire    </vt:lpstr>
      <vt:lpstr>PowerPoint Presentation</vt:lpstr>
      <vt:lpstr>PowerPoint Presentation</vt:lpstr>
      <vt:lpstr>  Contexte</vt:lpstr>
      <vt:lpstr>  Contexte</vt:lpstr>
      <vt:lpstr>  Contexte</vt:lpstr>
      <vt:lpstr>  Contexte</vt:lpstr>
      <vt:lpstr>  Contexte</vt:lpstr>
      <vt:lpstr>  Contexte</vt:lpstr>
      <vt:lpstr>  La reconnaissance d’activités</vt:lpstr>
      <vt:lpstr>  La reconnaissance d’activités</vt:lpstr>
      <vt:lpstr>  La reconnaissance d’activités</vt:lpstr>
      <vt:lpstr>  La reconnaissance d’activités</vt:lpstr>
      <vt:lpstr>  Problématiques</vt:lpstr>
      <vt:lpstr>PowerPoint Presentation</vt:lpstr>
      <vt:lpstr>  Les habitats intelligents existants</vt:lpstr>
      <vt:lpstr>  LIARA &amp; DOMUS (Bouchard et al., 2014 ; Giroux et al., 2009) </vt:lpstr>
      <vt:lpstr>  Gator-Tech &amp; Amiqual4Home (Helal et al., 2005 ; Lago et al., 2017)</vt:lpstr>
      <vt:lpstr>  CASAS (Cook et al., 2013)</vt:lpstr>
      <vt:lpstr>  Transducteurs Intelligents Distribués (Plantevin et al., 2018)</vt:lpstr>
      <vt:lpstr>PowerPoint Presentation</vt:lpstr>
      <vt:lpstr> Le processus d’apprentissage   pour reconnaître des activités</vt:lpstr>
      <vt:lpstr> Le processus d’apprentissage   pour reconnaître des activités</vt:lpstr>
      <vt:lpstr> Les algorithmes</vt:lpstr>
      <vt:lpstr> Le processus d’apprentissage   pour reconnaître des activités</vt:lpstr>
      <vt:lpstr>PowerPoint Presentation</vt:lpstr>
      <vt:lpstr> Les ateliers d’apprentissage machine</vt:lpstr>
      <vt:lpstr>PowerPoint Presentation</vt:lpstr>
      <vt:lpstr> Le processus d’apprentissage   pour reconnaître des activités</vt:lpstr>
      <vt:lpstr> Les capteurs (statiques)</vt:lpstr>
      <vt:lpstr> Les différents capteurs (wearable)</vt:lpstr>
      <vt:lpstr> Les différents capteurs (wearable)</vt:lpstr>
      <vt:lpstr> Les différents capteurs (wearable)</vt:lpstr>
      <vt:lpstr> Les différents capteurs (wearable)</vt:lpstr>
      <vt:lpstr> Le processus d’apprentissage   pour reconnaître des activités</vt:lpstr>
      <vt:lpstr> La communication</vt:lpstr>
      <vt:lpstr> La communication</vt:lpstr>
      <vt:lpstr> La communication</vt:lpstr>
      <vt:lpstr> La communication</vt:lpstr>
      <vt:lpstr> L’échange des données</vt:lpstr>
      <vt:lpstr> L’échange des données</vt:lpstr>
      <vt:lpstr> L’échange des données</vt:lpstr>
      <vt:lpstr> L’échange des données</vt:lpstr>
      <vt:lpstr> L’échange des données</vt:lpstr>
      <vt:lpstr>PowerPoint Presentation</vt:lpstr>
      <vt:lpstr> Bilan</vt:lpstr>
      <vt:lpstr> Bilan</vt:lpstr>
      <vt:lpstr>PowerPoint Presentation</vt:lpstr>
      <vt:lpstr> La reconnaissance des types de sols</vt:lpstr>
      <vt:lpstr> La reconnaissance des types de sols</vt:lpstr>
      <vt:lpstr> La reconnaissance des types de sols</vt:lpstr>
      <vt:lpstr> La reconnaissance des types de sols</vt:lpstr>
      <vt:lpstr> Solution proposée : le wearable device</vt:lpstr>
      <vt:lpstr> Solution proposée : le wearable device</vt:lpstr>
      <vt:lpstr> Solution proposée : extraction des caractéristiques</vt:lpstr>
      <vt:lpstr> Solution proposée : extraction des caractéristiques</vt:lpstr>
      <vt:lpstr> Solution proposée : apprentissage</vt:lpstr>
      <vt:lpstr> Solution proposée : apprentissage</vt:lpstr>
      <vt:lpstr> Expérimentations</vt:lpstr>
      <vt:lpstr> Résultats : version 1</vt:lpstr>
      <vt:lpstr> Résultats : version 2</vt:lpstr>
      <vt:lpstr> Discussion des résultats</vt:lpstr>
      <vt:lpstr>PowerPoint Presentation</vt:lpstr>
      <vt:lpstr> Bilan</vt:lpstr>
      <vt:lpstr>PowerPoint Presentation</vt:lpstr>
      <vt:lpstr> Une architecture évolutive</vt:lpstr>
      <vt:lpstr> Une architecture évolutive</vt:lpstr>
      <vt:lpstr> Architectures de microservices</vt:lpstr>
      <vt:lpstr> Organisation matérielle de l’architecture proposée</vt:lpstr>
      <vt:lpstr> Organisation matérielle de l’architecture proposée</vt:lpstr>
      <vt:lpstr> Organisation matérielle de l’architecture proposée</vt:lpstr>
      <vt:lpstr> Organisation matérielle de l’architecture proposée</vt:lpstr>
      <vt:lpstr> Le Cluster</vt:lpstr>
      <vt:lpstr> Fiabilité</vt:lpstr>
      <vt:lpstr> Fiabilité</vt:lpstr>
      <vt:lpstr> Fiabilité</vt:lpstr>
      <vt:lpstr> Fiabilité</vt:lpstr>
      <vt:lpstr> Communication entre les conteneurs</vt:lpstr>
      <vt:lpstr> Communication entre les conteneurs</vt:lpstr>
      <vt:lpstr> Communication entre le système hôte et les conteneurs</vt:lpstr>
      <vt:lpstr> Accès depuis « l’extérieur »</vt:lpstr>
      <vt:lpstr> Proxy Inverse</vt:lpstr>
      <vt:lpstr> Base de données répliquée</vt:lpstr>
      <vt:lpstr> Organisation des conteneurs dans notre cluster</vt:lpstr>
      <vt:lpstr> Évaluation de la fiabilité du cluster</vt:lpstr>
      <vt:lpstr>PowerPoint Presentation</vt:lpstr>
      <vt:lpstr> Bilan</vt:lpstr>
      <vt:lpstr>PowerPoint Presentation</vt:lpstr>
      <vt:lpstr> Un outil modulaire</vt:lpstr>
      <vt:lpstr> Un outil modulaire</vt:lpstr>
      <vt:lpstr> Solution proposée</vt:lpstr>
      <vt:lpstr> Déploiement sur l’architecture distribuée (exemple)</vt:lpstr>
      <vt:lpstr> Pipeline d’apprentissage machine (exemple)</vt:lpstr>
      <vt:lpstr> Déploiement sur l’architecture distribuée (exemple)</vt:lpstr>
      <vt:lpstr> Modules LE2ML</vt:lpstr>
      <vt:lpstr> GUI</vt:lpstr>
      <vt:lpstr> Modules proposés</vt:lpstr>
      <vt:lpstr> Évaluation de la solution</vt:lpstr>
      <vt:lpstr>PowerPoint Presentation</vt:lpstr>
      <vt:lpstr> Bilan</vt:lpstr>
      <vt:lpstr>PowerPoint Presentation</vt:lpstr>
      <vt:lpstr> Rappel des problématiques</vt:lpstr>
      <vt:lpstr> Réponses aux problématiques</vt:lpstr>
      <vt:lpstr> Limitations</vt:lpstr>
      <vt:lpstr> Apports personnels</vt:lpstr>
      <vt:lpstr>PowerPoint Presentation</vt:lpstr>
      <vt:lpstr> Références</vt:lpstr>
      <vt:lpstr> Références</vt:lpstr>
      <vt:lpstr> Références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Le processus d’apprentissage   pour reconnaître des activités</vt:lpstr>
      <vt:lpstr> La communication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Reconnaissance des types de sols</dc:title>
  <dc:creator>FlorentinTh</dc:creator>
  <cp:lastModifiedBy>Florentin Thullier</cp:lastModifiedBy>
  <cp:revision>422</cp:revision>
  <dcterms:created xsi:type="dcterms:W3CDTF">2016-12-05T14:49:01Z</dcterms:created>
  <dcterms:modified xsi:type="dcterms:W3CDTF">2021-03-29T11:28:54Z</dcterms:modified>
</cp:coreProperties>
</file>